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59" r:id="rId3"/>
    <p:sldId id="260" r:id="rId4"/>
    <p:sldId id="261" r:id="rId5"/>
    <p:sldId id="262" r:id="rId6"/>
    <p:sldId id="265" r:id="rId7"/>
    <p:sldId id="266" r:id="rId8"/>
    <p:sldId id="267" r:id="rId9"/>
    <p:sldId id="268" r:id="rId10"/>
    <p:sldId id="269" r:id="rId11"/>
    <p:sldId id="283" r:id="rId12"/>
    <p:sldId id="270" r:id="rId13"/>
    <p:sldId id="285" r:id="rId14"/>
    <p:sldId id="258" r:id="rId15"/>
    <p:sldId id="277" r:id="rId16"/>
    <p:sldId id="278" r:id="rId17"/>
    <p:sldId id="273" r:id="rId18"/>
    <p:sldId id="275" r:id="rId19"/>
    <p:sldId id="276" r:id="rId20"/>
    <p:sldId id="282" r:id="rId21"/>
    <p:sldId id="284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62A"/>
    <a:srgbClr val="0432FF"/>
    <a:srgbClr val="415058"/>
    <a:srgbClr val="004EA2"/>
    <a:srgbClr val="F4B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70"/>
    <p:restoredTop sz="86741"/>
  </p:normalViewPr>
  <p:slideViewPr>
    <p:cSldViewPr snapToGrid="0" snapToObjects="1">
      <p:cViewPr>
        <p:scale>
          <a:sx n="179" d="100"/>
          <a:sy n="179" d="100"/>
        </p:scale>
        <p:origin x="712" y="121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DD28E-880F-284D-AD5D-0F7883989BA9}" type="datetimeFigureOut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FC1BA-AE2E-6F4F-9EDE-A617E05D92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8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FC1BA-AE2E-6F4F-9EDE-A617E05D92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80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680"/>
            <a:ext cx="9144000" cy="108711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Helvetica" pitchFamily="2" charset="0"/>
                <a:ea typeface="MS PGothic" panose="020B060007020508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>
            <a:lvl1pPr>
              <a:defRPr sz="900"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kumimoji="1" lang="en-US" altLang="ja-JP"/>
              <a:t>©︎ 2021 National Institute of Information and Communications Technology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760" y="6492874"/>
            <a:ext cx="39624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7" name="Line 54">
            <a:extLst>
              <a:ext uri="{FF2B5EF4-FFF2-40B4-BE49-F238E27FC236}">
                <a16:creationId xmlns:a16="http://schemas.microsoft.com/office/drawing/2014/main" id="{7DF9EDD1-4101-624E-AEA1-084E5523359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90808" y="3571019"/>
            <a:ext cx="1023196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E1B7D08-C39A-F94A-9E2A-40BEEBF41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21"/>
            <a:ext cx="3660273" cy="8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5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1597-411E-A34F-8250-D0989C2EF43A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D79E-D0CE-944D-8502-48FC914BD74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21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44" y="142352"/>
            <a:ext cx="10240056" cy="559322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4EA2"/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4351338"/>
          </a:xfrm>
        </p:spPr>
        <p:txBody>
          <a:bodyPr anchor="t"/>
          <a:lstStyle>
            <a:lvl1pPr indent="-302400" algn="l">
              <a:lnSpc>
                <a:spcPct val="100000"/>
              </a:lnSpc>
              <a:buClr>
                <a:srgbClr val="004EA2"/>
              </a:buClr>
              <a:defRPr sz="2400">
                <a:latin typeface="Helvetica" pitchFamily="2" charset="0"/>
                <a:ea typeface="MS PGothic" panose="020B0600070205080204" pitchFamily="34" charset="-128"/>
              </a:defRPr>
            </a:lvl1pPr>
            <a:lvl2pPr marL="685800" indent="-302400" algn="l">
              <a:lnSpc>
                <a:spcPct val="100000"/>
              </a:lnSpc>
              <a:buClr>
                <a:srgbClr val="004EA2"/>
              </a:buClr>
              <a:buSzPct val="80000"/>
              <a:buFont typeface=".Hiragino Kaku Gothic Interface W3"/>
              <a:buChar char="－"/>
              <a:defRPr sz="2200">
                <a:latin typeface="Helvetica" pitchFamily="2" charset="0"/>
                <a:ea typeface="MS PGothic" panose="020B0600070205080204" pitchFamily="34" charset="-128"/>
              </a:defRPr>
            </a:lvl2pPr>
            <a:lvl3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3pPr>
            <a:lvl4pPr indent="-302400" algn="l">
              <a:lnSpc>
                <a:spcPct val="100000"/>
              </a:lnSpc>
              <a:buClr>
                <a:srgbClr val="004EA2"/>
              </a:buClr>
              <a:defRPr>
                <a:latin typeface="Helvetica" pitchFamily="2" charset="0"/>
                <a:ea typeface="MS PGothic" panose="020B0600070205080204" pitchFamily="34" charset="-128"/>
              </a:defRPr>
            </a:lvl4pPr>
            <a:lvl5pPr indent="-302400" algn="l">
              <a:lnSpc>
                <a:spcPct val="100000"/>
              </a:lnSpc>
              <a:buClr>
                <a:srgbClr val="004EA2"/>
              </a:buClr>
              <a:defRPr sz="1600">
                <a:latin typeface="Helvetica" pitchFamily="2" charset="0"/>
                <a:ea typeface="MS PGothic" panose="020B0600070205080204" pitchFamily="34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4320" y="6483985"/>
            <a:ext cx="487680" cy="365125"/>
          </a:xfrm>
        </p:spPr>
        <p:txBody>
          <a:bodyPr/>
          <a:lstStyle>
            <a:lvl1pPr>
              <a:defRPr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8" name="Line 54">
            <a:extLst>
              <a:ext uri="{FF2B5EF4-FFF2-40B4-BE49-F238E27FC236}">
                <a16:creationId xmlns:a16="http://schemas.microsoft.com/office/drawing/2014/main" id="{D512A2BA-7F12-C84D-A64E-B959216F83D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164544" y="731520"/>
            <a:ext cx="10290855" cy="0"/>
          </a:xfrm>
          <a:prstGeom prst="line">
            <a:avLst/>
          </a:prstGeom>
          <a:noFill/>
          <a:ln w="38100" cmpd="sng">
            <a:solidFill>
              <a:srgbClr val="0081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ja-JP" altLang="en-US" sz="1800">
              <a:latin typeface="Helvetica" pitchFamily="2" charset="0"/>
              <a:ea typeface="MS PGothic" panose="020B0600070205080204" pitchFamily="34" charset="-128"/>
              <a:cs typeface="Meiryo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904A955-E225-4148-8C51-989313DE88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1" y="19487"/>
            <a:ext cx="1151744" cy="7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6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C9AC9-F50A-6A47-BB3D-22D1A7B86805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0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FD2E-39B7-884C-B829-517E7656ED88}" type="datetime1">
              <a:rPr kumimoji="1" lang="ja-JP" altLang="en-US" smtClean="0"/>
              <a:t>2021/8/20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8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6599D-0B31-BF47-B3D1-5EDB96A7B81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71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5C29-A313-204F-A3DB-0F53AA9710BB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60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AE72-A316-1B4C-8550-C007C2B49223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85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607C-BD2A-834F-A67B-449AB23AE490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4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5B61-B5BD-BB4D-B4F8-07236FA847F2}" type="datetime1">
              <a:rPr kumimoji="1" lang="ja-JP" altLang="en-US" smtClean="0"/>
              <a:t>2021/8/20</a:t>
            </a:fld>
            <a:endParaRPr kumimoji="1" lang="ja-JP" altLang="en-US">
              <a:latin typeface="Helvetica" pitchFamily="2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latin typeface="Helvetica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73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6D61D7F5-7C40-1A4F-B5AA-C7DC844478F0}" type="datetime1">
              <a:rPr kumimoji="1" lang="ja-JP" altLang="en-US" smtClean="0"/>
              <a:pPr/>
              <a:t>2021/8/20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  <a:ea typeface="MS PGothic" panose="020B0600070205080204" pitchFamily="34" charset="-128"/>
              </a:defRPr>
            </a:lvl1pPr>
          </a:lstStyle>
          <a:p>
            <a:fld id="{4EDF6148-85E7-D04E-BCE7-AA55DEF7F0B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38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Helvetica" pitchFamily="2" charset="0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cefore/xx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457FF-9C0D-A44A-89E5-C821287F25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3200">
                <a:cs typeface="Times New Roman" panose="02020603050405020304" pitchFamily="18" charset="0"/>
              </a:rPr>
              <a:t>第</a:t>
            </a:r>
            <a:r>
              <a:rPr lang="en-US" altLang="ja-JP" sz="3200" dirty="0">
                <a:cs typeface="Times New Roman" panose="02020603050405020304" pitchFamily="18" charset="0"/>
              </a:rPr>
              <a:t>19</a:t>
            </a:r>
            <a:r>
              <a:rPr lang="ja-JP" altLang="en-US" sz="3200">
                <a:cs typeface="Times New Roman" panose="02020603050405020304" pitchFamily="18" charset="0"/>
              </a:rPr>
              <a:t>回</a:t>
            </a:r>
            <a:r>
              <a:rPr lang="en-US" altLang="ja-JP" sz="3200" dirty="0">
                <a:cs typeface="Times New Roman" panose="02020603050405020304" pitchFamily="18" charset="0"/>
              </a:rPr>
              <a:t>ICN</a:t>
            </a:r>
            <a:r>
              <a:rPr lang="ja-JP" altLang="en-US" sz="3200">
                <a:cs typeface="Times New Roman" panose="02020603050405020304" pitchFamily="18" charset="0"/>
              </a:rPr>
              <a:t>研究会ワークショップ</a:t>
            </a:r>
            <a:br>
              <a:rPr lang="en-US" altLang="ja-JP" sz="3600" dirty="0">
                <a:cs typeface="Times New Roman" panose="02020603050405020304" pitchFamily="18" charset="0"/>
              </a:rPr>
            </a:br>
            <a:br>
              <a:rPr lang="en-US" altLang="ja-JP" sz="3600" dirty="0">
                <a:cs typeface="Times New Roman" panose="02020603050405020304" pitchFamily="18" charset="0"/>
              </a:rPr>
            </a:br>
            <a:r>
              <a:rPr lang="en-US" altLang="ja-JP" sz="4000" b="1" dirty="0">
                <a:cs typeface="Times New Roman" panose="02020603050405020304" pitchFamily="18" charset="0"/>
              </a:rPr>
              <a:t>Practice A: </a:t>
            </a:r>
            <a:r>
              <a:rPr lang="en-US" altLang="ja-JP" sz="4000" b="1" dirty="0" err="1">
                <a:cs typeface="Times New Roman" panose="02020603050405020304" pitchFamily="18" charset="0"/>
              </a:rPr>
              <a:t>Cefore</a:t>
            </a:r>
            <a:r>
              <a:rPr lang="en-US" altLang="ja-JP" sz="4000" b="1" dirty="0">
                <a:cs typeface="Times New Roman" panose="02020603050405020304" pitchFamily="18" charset="0"/>
              </a:rPr>
              <a:t>/Docker </a:t>
            </a:r>
            <a:r>
              <a:rPr lang="ja-JP" altLang="en-US" sz="4000" b="1">
                <a:cs typeface="Times New Roman" panose="02020603050405020304" pitchFamily="18" charset="0"/>
              </a:rPr>
              <a:t>を用いた</a:t>
            </a:r>
            <a:br>
              <a:rPr lang="en-US" altLang="ja-JP" sz="4000" b="1" dirty="0">
                <a:cs typeface="Times New Roman" panose="02020603050405020304" pitchFamily="18" charset="0"/>
              </a:rPr>
            </a:br>
            <a:br>
              <a:rPr lang="en-US" altLang="ja-JP" sz="600" b="1" dirty="0">
                <a:cs typeface="Times New Roman" panose="02020603050405020304" pitchFamily="18" charset="0"/>
              </a:rPr>
            </a:br>
            <a:r>
              <a:rPr lang="en-US" altLang="ja-JP" sz="4000" b="1" dirty="0">
                <a:cs typeface="Times New Roman" panose="02020603050405020304" pitchFamily="18" charset="0"/>
              </a:rPr>
              <a:t>ICN </a:t>
            </a:r>
            <a:r>
              <a:rPr lang="ja-JP" altLang="en-US" sz="4000" b="1">
                <a:cs typeface="Times New Roman" panose="02020603050405020304" pitchFamily="18" charset="0"/>
              </a:rPr>
              <a:t>マルチキャストストリーミング</a:t>
            </a:r>
            <a:endParaRPr lang="ja-JP" altLang="en-US" sz="3600" b="1">
              <a:cs typeface="Times New Roman" panose="02020603050405020304" pitchFamily="18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91C7CC-B0F4-5F42-ABC7-9A907A5EA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375546"/>
            <a:ext cx="6858000" cy="2139137"/>
          </a:xfrm>
        </p:spPr>
        <p:txBody>
          <a:bodyPr>
            <a:noAutofit/>
          </a:bodyPr>
          <a:lstStyle/>
          <a:p>
            <a:r>
              <a:rPr lang="ja-JP" altLang="en-US"/>
              <a:t>速水祐作</a:t>
            </a:r>
            <a:endParaRPr lang="en-US" altLang="ja-JP" dirty="0"/>
          </a:p>
          <a:p>
            <a:endParaRPr lang="en-US" altLang="ja-JP" sz="1800" dirty="0"/>
          </a:p>
          <a:p>
            <a:r>
              <a:rPr lang="ja-JP" altLang="en-US" sz="1800"/>
              <a:t>情報通信研究機構（</a:t>
            </a:r>
            <a:r>
              <a:rPr lang="en-US" altLang="ja-JP" sz="1800" dirty="0"/>
              <a:t>NICT</a:t>
            </a:r>
            <a:r>
              <a:rPr lang="ja-JP" altLang="en-US" sz="1800"/>
              <a:t>）</a:t>
            </a:r>
            <a:endParaRPr lang="en-US" altLang="ja-JP" sz="1800" dirty="0"/>
          </a:p>
          <a:p>
            <a:endParaRPr lang="en-US" altLang="ja-JP" sz="1600" dirty="0"/>
          </a:p>
          <a:p>
            <a:r>
              <a:rPr lang="en-US" altLang="ja-JP" sz="1600" dirty="0"/>
              <a:t>2021</a:t>
            </a:r>
            <a:r>
              <a:rPr lang="ja-JP" altLang="en-US" sz="1600"/>
              <a:t>年</a:t>
            </a:r>
            <a:r>
              <a:rPr lang="en-US" altLang="ja-JP" sz="1600" dirty="0"/>
              <a:t>8</a:t>
            </a:r>
            <a:r>
              <a:rPr lang="ja-JP" altLang="en-US" sz="1600"/>
              <a:t>月</a:t>
            </a:r>
            <a:r>
              <a:rPr lang="en-US" altLang="ja-JP" sz="1600" dirty="0"/>
              <a:t>26-27</a:t>
            </a:r>
            <a:r>
              <a:rPr lang="ja-JP" altLang="en-US" sz="1600"/>
              <a:t>日</a:t>
            </a:r>
            <a:r>
              <a:rPr lang="en-US" altLang="ja-JP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8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F664D5-2445-1445-8BC7-6B86DEC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10515600" cy="87597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docker-compose </a:t>
            </a:r>
            <a:r>
              <a:rPr kumimoji="1" lang="ja-JP" altLang="en-US" sz="2000"/>
              <a:t>によりサービス（複数のコンテナで構築するシステム）の定義を簡略化可能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C051F-3DC4-FA49-A989-FFD7F2A49BD2}"/>
              </a:ext>
            </a:extLst>
          </p:cNvPr>
          <p:cNvSpPr/>
          <p:nvPr/>
        </p:nvSpPr>
        <p:spPr>
          <a:xfrm>
            <a:off x="651173" y="2031503"/>
            <a:ext cx="5240480" cy="433965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cat 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compose.yml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version: "3.3"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services: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consumer: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image: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container_name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"consumer"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working_dir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 "/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volumes: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${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node_bindir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:-$(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pwd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)}/bin/:/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/bin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-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/video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    ipv4_address: 10.0.1.101</a:t>
            </a:r>
          </a:p>
          <a:p>
            <a:b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</a:b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networks: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downward: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name: downward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driver: bridge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driver: default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config: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       - subnet: 10.0.1.0/24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07B6644-C46C-2641-B8EA-0BABA9BB326A}"/>
              </a:ext>
            </a:extLst>
          </p:cNvPr>
          <p:cNvSpPr txBox="1"/>
          <p:nvPr/>
        </p:nvSpPr>
        <p:spPr>
          <a:xfrm>
            <a:off x="588673" y="164907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docker-</a:t>
            </a:r>
            <a:r>
              <a:rPr kumimoji="1" lang="en-US" altLang="ja-JP" dirty="0" err="1"/>
              <a:t>compose.yml</a:t>
            </a:r>
            <a:r>
              <a:rPr kumimoji="1" lang="en-US" altLang="ja-JP" dirty="0"/>
              <a:t> </a:t>
            </a:r>
            <a:r>
              <a:rPr kumimoji="1" lang="ja-JP" altLang="en-US"/>
              <a:t>の中身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3F215E-1EAF-6B45-A89F-CF4A5D7EB972}"/>
              </a:ext>
            </a:extLst>
          </p:cNvPr>
          <p:cNvSpPr txBox="1"/>
          <p:nvPr/>
        </p:nvSpPr>
        <p:spPr>
          <a:xfrm>
            <a:off x="6339606" y="2120646"/>
            <a:ext cx="54345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services:		</a:t>
            </a:r>
            <a:r>
              <a:rPr kumimoji="1" lang="ja-JP" altLang="en-US"/>
              <a:t>構築するサービスの名前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image:		</a:t>
            </a:r>
            <a:r>
              <a:rPr kumimoji="1" lang="ja-JP" altLang="en-US"/>
              <a:t>指定する</a:t>
            </a:r>
            <a:r>
              <a:rPr kumimoji="1" lang="en-US" altLang="ja-JP" dirty="0"/>
              <a:t>Docker </a:t>
            </a:r>
            <a:r>
              <a:rPr kumimoji="1" lang="ja-JP" altLang="en-US"/>
              <a:t>イメージ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volumes:	</a:t>
            </a:r>
            <a:r>
              <a:rPr kumimoji="1" lang="ja-JP" altLang="en-US"/>
              <a:t>共有ディレクトリ</a:t>
            </a:r>
            <a:endParaRPr kumimoji="1" lang="en-US" altLang="ja-JP" dirty="0"/>
          </a:p>
          <a:p>
            <a:r>
              <a:rPr kumimoji="1" lang="en-US" altLang="ja-JP" dirty="0"/>
              <a:t>			</a:t>
            </a:r>
            <a:r>
              <a:rPr kumimoji="1" lang="en-US" altLang="ja-JP" dirty="0" err="1"/>
              <a:t>hostOS:docker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構築するネットワークを指定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networks:	</a:t>
            </a:r>
            <a:r>
              <a:rPr kumimoji="1" lang="ja-JP" altLang="en-US"/>
              <a:t>ネットワークの定義</a:t>
            </a:r>
            <a:endParaRPr kumimoji="1" lang="en-US" altLang="ja-JP" dirty="0"/>
          </a:p>
          <a:p>
            <a:r>
              <a:rPr kumimoji="1" lang="en-US" altLang="ja-JP" dirty="0"/>
              <a:t>name:		</a:t>
            </a:r>
            <a:r>
              <a:rPr kumimoji="1" lang="ja-JP" altLang="en-US"/>
              <a:t>ネットワークの名前</a:t>
            </a:r>
            <a:endParaRPr kumimoji="1" lang="en-US" altLang="ja-JP" dirty="0"/>
          </a:p>
          <a:p>
            <a:r>
              <a:rPr kumimoji="1" lang="en-US" altLang="ja-JP" dirty="0"/>
              <a:t>driver:		</a:t>
            </a:r>
            <a:r>
              <a:rPr kumimoji="1" lang="ja-JP" altLang="en-US"/>
              <a:t>ネットワークの種類</a:t>
            </a:r>
            <a:r>
              <a:rPr kumimoji="1" lang="en-US" altLang="ja-JP" dirty="0"/>
              <a:t>( </a:t>
            </a:r>
            <a:r>
              <a:rPr kumimoji="1" lang="en-US" altLang="ja-JP" dirty="0" err="1"/>
              <a:t>brdge</a:t>
            </a:r>
            <a:r>
              <a:rPr kumimoji="1" lang="en-US" altLang="ja-JP" dirty="0"/>
              <a:t>, host, none)</a:t>
            </a:r>
          </a:p>
          <a:p>
            <a:r>
              <a:rPr kumimoji="1" lang="en-US" altLang="ja-JP" dirty="0" err="1"/>
              <a:t>ipam</a:t>
            </a:r>
            <a:r>
              <a:rPr kumimoji="1" lang="en-US" altLang="ja-JP" dirty="0"/>
              <a:t>:		IP</a:t>
            </a:r>
            <a:r>
              <a:rPr kumimoji="1" lang="ja-JP" altLang="en-US"/>
              <a:t>アドレス設定</a:t>
            </a:r>
            <a:endParaRPr kumimoji="1" lang="en-US" altLang="ja-JP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ECF3E3D-C21B-C04A-9697-521F356C3DB5}"/>
              </a:ext>
            </a:extLst>
          </p:cNvPr>
          <p:cNvGrpSpPr/>
          <p:nvPr/>
        </p:nvGrpSpPr>
        <p:grpSpPr>
          <a:xfrm>
            <a:off x="6215801" y="6346982"/>
            <a:ext cx="5558306" cy="307777"/>
            <a:chOff x="6450443" y="6231156"/>
            <a:chExt cx="5558306" cy="307777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7BF825D7-2AD7-5C45-81BD-A632D4934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443" y="6255327"/>
              <a:ext cx="228658" cy="228658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A66FCCF4-730E-F046-9C27-0552D9B08588}"/>
                </a:ext>
              </a:extLst>
            </p:cNvPr>
            <p:cNvSpPr/>
            <p:nvPr/>
          </p:nvSpPr>
          <p:spPr>
            <a:xfrm>
              <a:off x="6768269" y="6231156"/>
              <a:ext cx="52404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ja-JP" sz="1400" dirty="0"/>
                <a:t>YAML</a:t>
              </a:r>
              <a:r>
                <a:rPr kumimoji="1" lang="ja-JP" altLang="en-US" sz="1400"/>
                <a:t>形式なので、</a:t>
              </a:r>
              <a:r>
                <a:rPr kumimoji="1" lang="en-US" altLang="ja-JP" sz="1400" dirty="0"/>
                <a:t>Tab</a:t>
              </a:r>
              <a:r>
                <a:rPr kumimoji="1" lang="ja-JP" altLang="en-US" sz="1400"/>
                <a:t>ではなく、</a:t>
              </a:r>
              <a:r>
                <a:rPr kumimoji="1" lang="en-US" altLang="ja-JP" sz="1400" dirty="0"/>
                <a:t>Space</a:t>
              </a:r>
              <a:r>
                <a:rPr kumimoji="1" lang="ja-JP" altLang="en-US" sz="1400"/>
                <a:t>でインデントする必要がある</a:t>
              </a:r>
              <a:endParaRPr kumimoji="1" lang="en-US" altLang="ja-JP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267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5841D0-BCDD-0A4E-AE6F-8CFD3545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docker-compose </a:t>
            </a:r>
            <a:r>
              <a:rPr kumimoji="1" lang="ja-JP" altLang="en-US"/>
              <a:t>による環境構築のすすめ</a:t>
            </a:r>
            <a:r>
              <a:rPr lang="en-US" altLang="ja-JP" dirty="0"/>
              <a:t>2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F57535-120D-B149-8111-2F90B682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B965CB1E-BECE-BD42-8403-C571A3A26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5909109" cy="5062393"/>
          </a:xfrm>
        </p:spPr>
        <p:txBody>
          <a:bodyPr/>
          <a:lstStyle/>
          <a:p>
            <a:r>
              <a:rPr lang="en-US" altLang="ja-JP" dirty="0"/>
              <a:t>docker-compose </a:t>
            </a:r>
            <a:r>
              <a:rPr lang="ja-JP" altLang="en-US"/>
              <a:t>の実行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起動したコンテナの確認</a:t>
            </a:r>
            <a:endParaRPr lang="en-US" altLang="ja-JP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D4226D2-67D2-CD48-A765-EC0D0FAC5FD6}"/>
              </a:ext>
            </a:extLst>
          </p:cNvPr>
          <p:cNvSpPr/>
          <p:nvPr/>
        </p:nvSpPr>
        <p:spPr>
          <a:xfrm>
            <a:off x="855520" y="4543546"/>
            <a:ext cx="7630390" cy="64633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900" dirty="0" err="1">
                <a:solidFill>
                  <a:srgbClr val="F2F2F2"/>
                </a:solidFill>
                <a:latin typeface="Monaco" pitchFamily="2" charset="0"/>
              </a:rPr>
              <a:t>ps</a:t>
            </a:r>
            <a:r>
              <a:rPr lang="en-US" altLang="ja-JP" sz="900" dirty="0">
                <a:solidFill>
                  <a:srgbClr val="F2F2F2"/>
                </a:solidFill>
                <a:latin typeface="Monaco" pitchFamily="2" charset="0"/>
              </a:rPr>
              <a:t> -a</a:t>
            </a:r>
          </a:p>
          <a:p>
            <a:r>
              <a:rPr lang="en-US" altLang="ja-JP" sz="900" dirty="0">
                <a:solidFill>
                  <a:srgbClr val="F2F2F2"/>
                </a:solidFill>
                <a:latin typeface="Monaco" pitchFamily="2" charset="0"/>
              </a:rPr>
              <a:t>CONTAINER ID   IMAGE          COMMAND                  CREATED          STATUS          PORTS     NAMES</a:t>
            </a:r>
          </a:p>
          <a:p>
            <a:r>
              <a:rPr lang="en-US" altLang="ja-JP" sz="900" dirty="0">
                <a:solidFill>
                  <a:srgbClr val="F2F2F2"/>
                </a:solidFill>
                <a:latin typeface="Monaco" pitchFamily="2" charset="0"/>
              </a:rPr>
              <a:t>9c8f15594e11   9a5cd2ab7711   "/bin/</a:t>
            </a:r>
            <a:r>
              <a:rPr lang="en-US" altLang="ja-JP" sz="90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90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9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90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publisher</a:t>
            </a:r>
          </a:p>
          <a:p>
            <a:r>
              <a:rPr lang="en-US" altLang="ja-JP" sz="900" dirty="0">
                <a:solidFill>
                  <a:srgbClr val="F2F2F2"/>
                </a:solidFill>
                <a:latin typeface="Monaco" pitchFamily="2" charset="0"/>
              </a:rPr>
              <a:t>69b23c4ac1ab   31d67c47cf08   "/bin/</a:t>
            </a:r>
            <a:r>
              <a:rPr lang="en-US" altLang="ja-JP" sz="900" dirty="0" err="1">
                <a:solidFill>
                  <a:srgbClr val="F2F2F2"/>
                </a:solidFill>
                <a:latin typeface="Monaco" pitchFamily="2" charset="0"/>
              </a:rPr>
              <a:t>sh</a:t>
            </a:r>
            <a:r>
              <a:rPr lang="en-US" altLang="ja-JP" sz="900" dirty="0">
                <a:solidFill>
                  <a:srgbClr val="F2F2F2"/>
                </a:solidFill>
                <a:latin typeface="Monaco" pitchFamily="2" charset="0"/>
              </a:rPr>
              <a:t> -c /</a:t>
            </a:r>
            <a:r>
              <a:rPr lang="en-US" altLang="ja-JP" sz="9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900" dirty="0">
                <a:solidFill>
                  <a:srgbClr val="F2F2F2"/>
                </a:solidFill>
                <a:latin typeface="Monaco" pitchFamily="2" charset="0"/>
              </a:rPr>
              <a:t>/…"   11 seconds ago   Up 11 seconds             consumer</a:t>
            </a:r>
            <a:endParaRPr lang="en-US" altLang="ja-JP" sz="9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129441B-053B-844B-BBA1-CA0E452DC1B6}"/>
              </a:ext>
            </a:extLst>
          </p:cNvPr>
          <p:cNvGrpSpPr/>
          <p:nvPr/>
        </p:nvGrpSpPr>
        <p:grpSpPr>
          <a:xfrm>
            <a:off x="855520" y="1503770"/>
            <a:ext cx="5240480" cy="2154436"/>
            <a:chOff x="855520" y="1767006"/>
            <a:chExt cx="5240480" cy="2154436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FF2A52B9-9DB9-2443-8458-F91A622CE9D3}"/>
                </a:ext>
              </a:extLst>
            </p:cNvPr>
            <p:cNvSpPr/>
            <p:nvPr/>
          </p:nvSpPr>
          <p:spPr>
            <a:xfrm>
              <a:off x="855520" y="1767006"/>
              <a:ext cx="5240480" cy="461665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build</a:t>
              </a:r>
            </a:p>
            <a:p>
              <a:r>
                <a:rPr lang="en-US" altLang="ja-JP" sz="1200" dirty="0">
                  <a:solidFill>
                    <a:srgbClr val="F2F2F2"/>
                  </a:solidFill>
                  <a:latin typeface="Monaco" pitchFamily="2" charset="0"/>
                </a:rPr>
                <a:t>% docker-compose up -d</a:t>
              </a:r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098144E0-1B98-F847-AE7C-4A7C9B85F12D}"/>
                </a:ext>
              </a:extLst>
            </p:cNvPr>
            <p:cNvSpPr/>
            <p:nvPr/>
          </p:nvSpPr>
          <p:spPr>
            <a:xfrm>
              <a:off x="855520" y="2228671"/>
              <a:ext cx="5240480" cy="1692771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[+] Running 3/3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Network downward     Created                                                                                                0.0s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publisher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 </a:t>
              </a:r>
              <a:r>
                <a:rPr lang="ja-JP" altLang="en-US" sz="80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⠿ </a:t>
              </a:r>
              <a:r>
                <a:rPr lang="en-US" altLang="ja-JP" sz="8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Monaco" pitchFamily="2" charset="0"/>
                </a:rPr>
                <a:t>Container consumer   Started                                                                                                0.5s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CONTAINER ID  |IMAGE         |CREATED                 |STATUS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9c8f15594e11  |9a5cd2ab7711  |Less than a second ago  |Up Less than a second</a:t>
              </a:r>
            </a:p>
            <a:p>
              <a:r>
                <a:rPr lang="en-US" altLang="ja-JP" sz="800" dirty="0">
                  <a:solidFill>
                    <a:srgbClr val="F2F2F2"/>
                  </a:solidFill>
                  <a:latin typeface="Monaco" pitchFamily="2" charset="0"/>
                </a:rPr>
                <a:t>69b23c4ac1ab  |31d67c47cf08  |Less than a second ago  |Up Less than a second</a:t>
              </a:r>
              <a:endParaRPr lang="en-US" altLang="ja-JP" sz="800" dirty="0">
                <a:solidFill>
                  <a:srgbClr val="F2F2F2"/>
                </a:solidFill>
                <a:effectLst/>
                <a:latin typeface="Monaco" pitchFamily="2" charset="0"/>
              </a:endParaRPr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CC2DB90-20DF-E84A-99C2-B8656E15859D}"/>
              </a:ext>
            </a:extLst>
          </p:cNvPr>
          <p:cNvSpPr txBox="1"/>
          <p:nvPr/>
        </p:nvSpPr>
        <p:spPr>
          <a:xfrm>
            <a:off x="6594765" y="1767006"/>
            <a:ext cx="49263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docker-compose build:	</a:t>
            </a:r>
            <a:r>
              <a:rPr kumimoji="1" lang="ja-JP" altLang="en-US" sz="1600"/>
              <a:t>ビルド実行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docker-compose up –d:	</a:t>
            </a:r>
            <a:r>
              <a:rPr kumimoji="1" lang="ja-JP" altLang="en-US" sz="1600"/>
              <a:t>コンテナ作成</a:t>
            </a:r>
            <a:r>
              <a:rPr kumimoji="1" lang="en-US" altLang="ja-JP" sz="1600" dirty="0"/>
              <a:t> &amp; </a:t>
            </a:r>
            <a:r>
              <a:rPr kumimoji="1" lang="ja-JP" altLang="en-US" sz="1600"/>
              <a:t>起動</a:t>
            </a:r>
            <a:endParaRPr kumimoji="1" lang="en-US" altLang="ja-JP" sz="1600" dirty="0"/>
          </a:p>
          <a:p>
            <a:r>
              <a:rPr kumimoji="1" lang="en-US" altLang="ja-JP" sz="1600" dirty="0"/>
              <a:t>					-d </a:t>
            </a:r>
            <a:r>
              <a:rPr kumimoji="1" lang="ja-JP" altLang="en-US" sz="1600"/>
              <a:t>はバックグラウンド実行</a:t>
            </a:r>
            <a:endParaRPr kumimoji="1" lang="en-US" altLang="ja-JP" sz="1600" dirty="0"/>
          </a:p>
          <a:p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68052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976B1F-66A4-4244-A1F9-DC6A9AD4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サンプルコード（</a:t>
            </a:r>
            <a:r>
              <a:rPr kumimoji="1" lang="en-US" altLang="ja-JP" dirty="0" err="1"/>
              <a:t>cefore</a:t>
            </a:r>
            <a:r>
              <a:rPr kumimoji="1" lang="en-US" altLang="ja-JP" dirty="0"/>
              <a:t>/2021-hands-on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66931A-6EF6-E44C-9982-41650ED8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07" y="1012825"/>
            <a:ext cx="3638262" cy="1844675"/>
          </a:xfrm>
        </p:spPr>
        <p:txBody>
          <a:bodyPr>
            <a:normAutofit/>
          </a:bodyPr>
          <a:lstStyle/>
          <a:p>
            <a:r>
              <a:rPr lang="en-US" altLang="ja-JP" sz="1600" dirty="0"/>
              <a:t>2021-hand-on</a:t>
            </a:r>
          </a:p>
          <a:p>
            <a:pPr lvl="1"/>
            <a:r>
              <a:rPr lang="en-US" altLang="ja-JP" sz="1400" dirty="0"/>
              <a:t>material	</a:t>
            </a:r>
            <a:r>
              <a:rPr lang="ja-JP" altLang="en-US" sz="1400"/>
              <a:t>配布資料</a:t>
            </a:r>
            <a:endParaRPr lang="en-US" altLang="ja-JP" sz="1400" dirty="0"/>
          </a:p>
          <a:p>
            <a:pPr lvl="1"/>
            <a:r>
              <a:rPr lang="en-US" altLang="ja-JP" sz="1400" dirty="0"/>
              <a:t>practice-A	Practice A: </a:t>
            </a:r>
            <a:r>
              <a:rPr lang="ja-JP" altLang="en-US" sz="1400"/>
              <a:t>（速水）</a:t>
            </a:r>
            <a:endParaRPr lang="en-US" altLang="ja-JP" sz="1400" dirty="0"/>
          </a:p>
          <a:p>
            <a:pPr lvl="1"/>
            <a:r>
              <a:rPr lang="en-US" altLang="ja-JP" sz="1400" dirty="0"/>
              <a:t>practice-B	Practice B: </a:t>
            </a:r>
            <a:r>
              <a:rPr lang="ja-JP" altLang="en-US" sz="1400"/>
              <a:t>（大岡）</a:t>
            </a:r>
            <a:endParaRPr lang="en-US" altLang="ja-JP" sz="1400" dirty="0"/>
          </a:p>
          <a:p>
            <a:pPr lvl="1"/>
            <a:r>
              <a:rPr lang="en-US" altLang="ja-JP" sz="1400" dirty="0"/>
              <a:t>practice-C	Practice C: </a:t>
            </a:r>
            <a:r>
              <a:rPr lang="ja-JP" altLang="en-US" sz="1400"/>
              <a:t>（松園）</a:t>
            </a:r>
            <a:endParaRPr lang="en-US" altLang="ja-JP" sz="1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794CB6-2470-F94B-856A-BE9F3C3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DAB506-CDF2-6A4B-B6E7-45D63D78FDBE}"/>
              </a:ext>
            </a:extLst>
          </p:cNvPr>
          <p:cNvSpPr/>
          <p:nvPr/>
        </p:nvSpPr>
        <p:spPr>
          <a:xfrm>
            <a:off x="3764758" y="1221006"/>
            <a:ext cx="3407567" cy="4832092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.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base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C000"/>
                </a:solidFill>
                <a:latin typeface="Monaco" pitchFamily="2" charset="0"/>
              </a:rPr>
              <a:t>bin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bbb.mp4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consumer.bash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publisher.bash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build.bash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cache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clean.bash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00B050"/>
                </a:solidFill>
                <a:latin typeface="Monaco" pitchFamily="2" charset="0"/>
              </a:rPr>
              <a:t>csmgr</a:t>
            </a:r>
            <a:endParaRPr lang="en-US" altLang="ja-JP" sz="1100" dirty="0">
              <a:solidFill>
                <a:srgbClr val="00B05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docker-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compose.yml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compose.yml_global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docker-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compose.yml_local</a:t>
            </a:r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-scenario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kill.bash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00B050"/>
                </a:solidFill>
                <a:latin typeface="Monaco" pitchFamily="2" charset="0"/>
              </a:rPr>
              <a:t>min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│   └──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entrypoint.bash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playback.bash</a:t>
            </a:r>
            <a:endParaRPr lang="en-US" altLang="ja-JP" sz="1100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remove-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images.bash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start-A-1.bash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>
                <a:solidFill>
                  <a:srgbClr val="FF0000"/>
                </a:solidFill>
                <a:latin typeface="Monaco" pitchFamily="2" charset="0"/>
              </a:rPr>
              <a:t>start-A-2.bash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├── </a:t>
            </a:r>
            <a:r>
              <a:rPr lang="en-US" altLang="ja-JP" sz="1100" dirty="0" err="1">
                <a:solidFill>
                  <a:srgbClr val="F2F2F2"/>
                </a:solidFill>
                <a:latin typeface="Monaco" pitchFamily="2" charset="0"/>
              </a:rPr>
              <a:t>stop.bash</a:t>
            </a:r>
            <a:endParaRPr lang="en-US" altLang="ja-JP" sz="11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└── </a:t>
            </a:r>
            <a:r>
              <a:rPr lang="en-US" altLang="ja-JP" sz="1100" dirty="0" err="1">
                <a:solidFill>
                  <a:srgbClr val="FF0000"/>
                </a:solidFill>
                <a:latin typeface="Monaco" pitchFamily="2" charset="0"/>
              </a:rPr>
              <a:t>teardown.bash</a:t>
            </a:r>
            <a:endParaRPr lang="en-US" altLang="ja-JP" sz="1100" dirty="0">
              <a:solidFill>
                <a:srgbClr val="FF0000"/>
              </a:solidFill>
              <a:effectLst/>
              <a:latin typeface="Monaco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51E3D5-D859-BD4F-8034-1ED3B486762C}"/>
              </a:ext>
            </a:extLst>
          </p:cNvPr>
          <p:cNvSpPr txBox="1"/>
          <p:nvPr/>
        </p:nvSpPr>
        <p:spPr>
          <a:xfrm>
            <a:off x="287295" y="3529329"/>
            <a:ext cx="3066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00B050"/>
                </a:solidFill>
              </a:rPr>
              <a:t>緑色</a:t>
            </a:r>
            <a:r>
              <a:rPr kumimoji="1" lang="en-US" altLang="ja-JP" dirty="0"/>
              <a:t>: docker image</a:t>
            </a:r>
          </a:p>
          <a:p>
            <a:r>
              <a:rPr kumimoji="1" lang="ja-JP" altLang="en-US">
                <a:solidFill>
                  <a:srgbClr val="FFC000"/>
                </a:solidFill>
              </a:rPr>
              <a:t>黄色</a:t>
            </a:r>
            <a:r>
              <a:rPr kumimoji="1" lang="en-US" altLang="ja-JP" dirty="0"/>
              <a:t>: </a:t>
            </a:r>
            <a:r>
              <a:rPr kumimoji="1" lang="ja-JP" altLang="en-US"/>
              <a:t>共有ディレクトリ</a:t>
            </a:r>
            <a:endParaRPr kumimoji="1" lang="en-US" altLang="ja-JP" dirty="0"/>
          </a:p>
          <a:p>
            <a:r>
              <a:rPr kumimoji="1" lang="ja-JP" altLang="en-US">
                <a:solidFill>
                  <a:srgbClr val="FF0000"/>
                </a:solidFill>
              </a:rPr>
              <a:t>赤色</a:t>
            </a:r>
            <a:r>
              <a:rPr kumimoji="1" lang="en-US" altLang="ja-JP" dirty="0"/>
              <a:t>: practice </a:t>
            </a:r>
            <a:r>
              <a:rPr kumimoji="1" lang="ja-JP" altLang="en-US"/>
              <a:t>で触るファイル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0A576B-6D31-DF45-994D-7E0624B633FD}"/>
              </a:ext>
            </a:extLst>
          </p:cNvPr>
          <p:cNvSpPr txBox="1"/>
          <p:nvPr/>
        </p:nvSpPr>
        <p:spPr>
          <a:xfrm>
            <a:off x="7567326" y="1012825"/>
            <a:ext cx="43913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base: </a:t>
            </a:r>
            <a:r>
              <a:rPr kumimoji="1" lang="ja-JP" altLang="en-US" sz="1400"/>
              <a:t>全コンテナのベースとなる</a:t>
            </a:r>
            <a:r>
              <a:rPr kumimoji="1" lang="en-US" altLang="ja-JP" sz="1400" dirty="0"/>
              <a:t>docker image</a:t>
            </a:r>
          </a:p>
          <a:p>
            <a:endParaRPr kumimoji="1" lang="en-US" altLang="ja-JP" sz="1400" dirty="0"/>
          </a:p>
          <a:p>
            <a:r>
              <a:rPr kumimoji="1" lang="en-US" altLang="ja-JP" sz="1400" b="1" dirty="0"/>
              <a:t>cache: </a:t>
            </a:r>
            <a:r>
              <a:rPr kumimoji="1" lang="en-US" altLang="ja-JP" sz="1400" dirty="0"/>
              <a:t>CS_MODE=1(</a:t>
            </a:r>
            <a:r>
              <a:rPr kumimoji="1" lang="en-US" altLang="ja-JP" sz="1400" dirty="0" err="1"/>
              <a:t>localcache</a:t>
            </a:r>
            <a:r>
              <a:rPr kumimoji="1" lang="en-US" altLang="ja-JP" sz="1400" dirty="0"/>
              <a:t> mode) </a:t>
            </a:r>
            <a:r>
              <a:rPr kumimoji="1" lang="ja-JP" altLang="en-US" sz="1400"/>
              <a:t>の</a:t>
            </a:r>
            <a:r>
              <a:rPr kumimoji="1" lang="en-US" altLang="ja-JP" sz="1400" dirty="0"/>
              <a:t> </a:t>
            </a:r>
            <a:r>
              <a:rPr kumimoji="1" lang="en-US" altLang="ja-JP" sz="1400" dirty="0" err="1"/>
              <a:t>cefnetd</a:t>
            </a:r>
            <a:r>
              <a:rPr kumimoji="1" lang="en-US" altLang="ja-JP" sz="1400" dirty="0"/>
              <a:t> </a:t>
            </a:r>
            <a:r>
              <a:rPr kumimoji="1" lang="ja-JP" altLang="en-US" sz="1400"/>
              <a:t>を起動するための</a:t>
            </a:r>
            <a:r>
              <a:rPr kumimoji="1" lang="en-US" altLang="ja-JP" sz="1400" dirty="0"/>
              <a:t> docker image</a:t>
            </a:r>
          </a:p>
          <a:p>
            <a:endParaRPr kumimoji="1" lang="en-US" altLang="ja-JP" sz="1400" dirty="0"/>
          </a:p>
          <a:p>
            <a:r>
              <a:rPr kumimoji="1" lang="en-US" altLang="ja-JP" sz="1400" b="1" dirty="0" err="1"/>
              <a:t>csmgr</a:t>
            </a:r>
            <a:r>
              <a:rPr kumimoji="1" lang="en-US" altLang="ja-JP" sz="1400" b="1" dirty="0"/>
              <a:t>: </a:t>
            </a:r>
            <a:r>
              <a:rPr kumimoji="1" lang="en-US" altLang="ja-JP" sz="1400" dirty="0"/>
              <a:t>CS_MODE=2(</a:t>
            </a:r>
            <a:r>
              <a:rPr kumimoji="1" lang="en-US" altLang="ja-JP" sz="1400" dirty="0" err="1"/>
              <a:t>csmgrd</a:t>
            </a:r>
            <a:r>
              <a:rPr kumimoji="1" lang="en-US" altLang="ja-JP" sz="1400" dirty="0"/>
              <a:t>) </a:t>
            </a:r>
            <a:r>
              <a:rPr kumimoji="1" lang="ja-JP" altLang="en-US" sz="1400"/>
              <a:t>と</a:t>
            </a:r>
            <a:r>
              <a:rPr kumimoji="1" lang="en-US" altLang="ja-JP" sz="1400" dirty="0"/>
              <a:t> </a:t>
            </a:r>
            <a:r>
              <a:rPr kumimoji="1" lang="en-US" altLang="ja-JP" sz="1400" dirty="0" err="1"/>
              <a:t>cefnetd</a:t>
            </a:r>
            <a:r>
              <a:rPr kumimoji="1" lang="en-US" altLang="ja-JP" sz="1400" dirty="0"/>
              <a:t> </a:t>
            </a:r>
            <a:r>
              <a:rPr kumimoji="1" lang="ja-JP" altLang="en-US" sz="1400"/>
              <a:t>を起動するための</a:t>
            </a:r>
            <a:r>
              <a:rPr kumimoji="1" lang="en-US" altLang="ja-JP" sz="1400" dirty="0"/>
              <a:t> docker image</a:t>
            </a:r>
            <a:r>
              <a:rPr kumimoji="1" lang="ja-JP" altLang="en-US" sz="1400"/>
              <a:t>。本</a:t>
            </a:r>
            <a:r>
              <a:rPr kumimoji="1" lang="en-US" altLang="ja-JP" sz="1400" dirty="0"/>
              <a:t>Practice A </a:t>
            </a:r>
            <a:r>
              <a:rPr kumimoji="1" lang="ja-JP" altLang="en-US" sz="1400"/>
              <a:t>では不使用</a:t>
            </a:r>
            <a:endParaRPr kumimoji="1" lang="en-US" altLang="ja-JP" sz="1400" dirty="0"/>
          </a:p>
          <a:p>
            <a:endParaRPr kumimoji="1" lang="en-US" altLang="ja-JP" sz="1400" dirty="0"/>
          </a:p>
          <a:p>
            <a:r>
              <a:rPr kumimoji="1" lang="en-US" altLang="ja-JP" sz="1400" b="1" dirty="0"/>
              <a:t>min: </a:t>
            </a:r>
            <a:r>
              <a:rPr kumimoji="1" lang="ja-JP" altLang="en-US" sz="1400"/>
              <a:t>最小構成で、</a:t>
            </a:r>
            <a:r>
              <a:rPr kumimoji="1" lang="en-US" altLang="ja-JP" sz="1400" dirty="0" err="1"/>
              <a:t>cefnetd</a:t>
            </a:r>
            <a:r>
              <a:rPr kumimoji="1" lang="en-US" altLang="ja-JP" sz="1400" dirty="0"/>
              <a:t> </a:t>
            </a:r>
            <a:r>
              <a:rPr kumimoji="1" lang="ja-JP" altLang="en-US" sz="1400"/>
              <a:t>のみ（キャッシュ機能無し）を起動する</a:t>
            </a:r>
            <a:r>
              <a:rPr kumimoji="1" lang="en-US" altLang="ja-JP" sz="1400" dirty="0"/>
              <a:t> docker image</a:t>
            </a:r>
          </a:p>
          <a:p>
            <a:endParaRPr kumimoji="1" lang="en-US" altLang="ja-JP" sz="1400" dirty="0"/>
          </a:p>
          <a:p>
            <a:r>
              <a:rPr kumimoji="1" lang="en-US" altLang="ja-JP" sz="1400" b="1" dirty="0"/>
              <a:t>bin: </a:t>
            </a:r>
            <a:r>
              <a:rPr kumimoji="1" lang="en-US" altLang="ja-JP" sz="1400" dirty="0"/>
              <a:t>host OS - docker container </a:t>
            </a:r>
            <a:r>
              <a:rPr kumimoji="1" lang="ja-JP" altLang="en-US" sz="1400"/>
              <a:t>間のデータ授受のための共有ディレクトリ</a:t>
            </a:r>
            <a:endParaRPr kumimoji="1" lang="en-US" altLang="ja-JP" sz="1400" dirty="0"/>
          </a:p>
          <a:p>
            <a:endParaRPr kumimoji="1" lang="en-US" altLang="ja-JP" sz="1400" dirty="0"/>
          </a:p>
          <a:p>
            <a:endParaRPr kumimoji="1" lang="en-US" altLang="ja-JP" sz="1400" dirty="0"/>
          </a:p>
          <a:p>
            <a:endParaRPr kumimoji="1" lang="en-US" altLang="ja-JP" sz="1400" dirty="0"/>
          </a:p>
          <a:p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65179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AF5C00-83B2-714E-9F0C-084F20D9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TCP/UDP</a:t>
            </a:r>
            <a:r>
              <a:rPr lang="ja-JP" altLang="en-US"/>
              <a:t>ソケットバッファサイズの調整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8DCB57-F5C7-BE4D-9FEC-7D71857F2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Ubuntu 18.04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macOS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FD81A1-5D84-744A-95E4-99130838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D56DD5E-1228-8845-BFA4-BF24AAB286B7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21666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A-1: </a:t>
            </a:r>
            <a:r>
              <a:rPr lang="ja-JP" altLang="en-US"/>
              <a:t>グローバル通信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F3B1D557-10EB-0D45-B112-B6B5C9B46E1B}"/>
              </a:ext>
            </a:extLst>
          </p:cNvPr>
          <p:cNvSpPr txBox="1"/>
          <p:nvPr/>
        </p:nvSpPr>
        <p:spPr>
          <a:xfrm>
            <a:off x="802302" y="932552"/>
            <a:ext cx="4001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NICT</a:t>
            </a:r>
            <a:r>
              <a:rPr kumimoji="1" lang="ja-JP" altLang="en-US" sz="2200"/>
              <a:t>サーバと通信してみよう</a:t>
            </a:r>
            <a:endParaRPr kumimoji="1" lang="en-US" altLang="ja-JP" sz="2200" dirty="0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49F3DA3-9236-264F-B807-62838B659407}"/>
              </a:ext>
            </a:extLst>
          </p:cNvPr>
          <p:cNvGrpSpPr/>
          <p:nvPr/>
        </p:nvGrpSpPr>
        <p:grpSpPr>
          <a:xfrm>
            <a:off x="1164544" y="1524160"/>
            <a:ext cx="9784934" cy="5087224"/>
            <a:chOff x="1239140" y="1493038"/>
            <a:chExt cx="9784934" cy="508722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50418F47-139F-8646-AA2C-1E7A7E9ACB83}"/>
                </a:ext>
              </a:extLst>
            </p:cNvPr>
            <p:cNvGrpSpPr/>
            <p:nvPr/>
          </p:nvGrpSpPr>
          <p:grpSpPr>
            <a:xfrm>
              <a:off x="1674974" y="1659054"/>
              <a:ext cx="8537995" cy="4731192"/>
              <a:chOff x="743553" y="950128"/>
              <a:chExt cx="10110352" cy="5602488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FD348E4B-FA49-DA4A-BB27-5330BC48AF3C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05D4868C-2FC6-7A4F-9AA2-6E667FAB68F5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3198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05AFE5A5-0E2A-414D-A398-D81BCA273482}"/>
                  </a:ext>
                </a:extLst>
              </p:cNvPr>
              <p:cNvSpPr txBox="1"/>
              <p:nvPr/>
            </p:nvSpPr>
            <p:spPr>
              <a:xfrm>
                <a:off x="4934542" y="4690294"/>
                <a:ext cx="339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Ubuntu 18.04 (VMware Fusion)</a:t>
                </a:r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CB2FED15-4FA2-0F46-8A91-880353F74E51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2B483BDC-672E-6D43-A879-137F638775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47E07449-B0B4-D648-9A06-8B8ED7ADB8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905990A7-5811-0D46-8BDB-9DE031D3B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EB1CB600-63EC-1540-A891-A7746C96A14C}"/>
                  </a:ext>
                </a:extLst>
              </p:cNvPr>
              <p:cNvSpPr txBox="1"/>
              <p:nvPr/>
            </p:nvSpPr>
            <p:spPr>
              <a:xfrm>
                <a:off x="1266897" y="4346510"/>
                <a:ext cx="20686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/>
                  <a:t>ffplay</a:t>
                </a:r>
                <a:r>
                  <a:rPr kumimoji="1" lang="en-US" altLang="ja-JP" sz="1200" dirty="0"/>
                  <a:t> -</a:t>
                </a:r>
                <a:r>
                  <a:rPr kumimoji="1" lang="en-US" altLang="ja-JP" sz="1200" dirty="0" err="1"/>
                  <a:t>i</a:t>
                </a:r>
                <a:r>
                  <a:rPr kumimoji="1" lang="en-US" altLang="ja-JP" sz="1200" dirty="0"/>
                  <a:t> /</a:t>
                </a:r>
                <a:r>
                  <a:rPr kumimoji="1" lang="en-US" altLang="ja-JP" sz="1200" dirty="0" err="1"/>
                  <a:t>tmp</a:t>
                </a:r>
                <a:r>
                  <a:rPr kumimoji="1" lang="en-US" altLang="ja-JP" sz="1200" dirty="0"/>
                  <a:t>/video/bbb.mp4</a:t>
                </a:r>
                <a:endParaRPr kumimoji="1" lang="ja-JP" altLang="en-US" sz="1200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B65C8A53-AB90-7845-950B-E117BD9CB404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3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6F97193B-F88D-D545-BE51-3DCE6F118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03FD5C94-1129-0440-929E-C632BA437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0675844-1557-E845-A456-826174DAA807}"/>
                  </a:ext>
                </a:extLst>
              </p:cNvPr>
              <p:cNvSpPr txBox="1"/>
              <p:nvPr/>
            </p:nvSpPr>
            <p:spPr>
              <a:xfrm>
                <a:off x="6834945" y="4463609"/>
                <a:ext cx="12266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10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AC02284E-5130-CA41-AADD-46678480B91B}"/>
                  </a:ext>
                </a:extLst>
              </p:cNvPr>
              <p:cNvSpPr txBox="1"/>
              <p:nvPr/>
            </p:nvSpPr>
            <p:spPr>
              <a:xfrm>
                <a:off x="4017658" y="4758978"/>
                <a:ext cx="26709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1400">
                  <a:solidFill>
                    <a:srgbClr val="51162A"/>
                  </a:solidFill>
                </a:endParaRPr>
              </a:p>
            </p:txBody>
          </p:sp>
          <p:sp>
            <p:nvSpPr>
              <p:cNvPr id="29" name="楕円 182">
                <a:extLst>
                  <a:ext uri="{FF2B5EF4-FFF2-40B4-BE49-F238E27FC236}">
                    <a16:creationId xmlns:a16="http://schemas.microsoft.com/office/drawing/2014/main" id="{BB9EAC5C-2219-C54C-AA0F-0AFCA0B261C9}"/>
                  </a:ext>
                </a:extLst>
              </p:cNvPr>
              <p:cNvSpPr/>
              <p:nvPr/>
            </p:nvSpPr>
            <p:spPr bwMode="auto">
              <a:xfrm>
                <a:off x="8929802" y="1587778"/>
                <a:ext cx="1800023" cy="546938"/>
              </a:xfrm>
              <a:prstGeom prst="ellipse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anose="020B0604020202020204" pitchFamily="34" charset="0"/>
                  <a:ea typeface="ＭＳ Ｐ明朝" panose="02020600040205080304" pitchFamily="18" charset="-128"/>
                  <a:cs typeface="Helvetica" panose="020B0604020202020204" pitchFamily="34" charset="0"/>
                </a:endParaRPr>
              </a:p>
            </p:txBody>
          </p:sp>
          <p:grpSp>
            <p:nvGrpSpPr>
              <p:cNvPr id="31" name="グループ化 30">
                <a:extLst>
                  <a:ext uri="{FF2B5EF4-FFF2-40B4-BE49-F238E27FC236}">
                    <a16:creationId xmlns:a16="http://schemas.microsoft.com/office/drawing/2014/main" id="{40CA6A59-161C-FD4D-9325-86F361569AA5}"/>
                  </a:ext>
                </a:extLst>
              </p:cNvPr>
              <p:cNvGrpSpPr/>
              <p:nvPr/>
            </p:nvGrpSpPr>
            <p:grpSpPr>
              <a:xfrm>
                <a:off x="9459660" y="950128"/>
                <a:ext cx="1394245" cy="948400"/>
                <a:chOff x="9513919" y="1383165"/>
                <a:chExt cx="1394245" cy="948400"/>
              </a:xfrm>
            </p:grpSpPr>
            <p:pic>
              <p:nvPicPr>
                <p:cNvPr id="32" name="Picture 28">
                  <a:extLst>
                    <a:ext uri="{FF2B5EF4-FFF2-40B4-BE49-F238E27FC236}">
                      <a16:creationId xmlns:a16="http://schemas.microsoft.com/office/drawing/2014/main" id="{FAE959B3-FF00-274B-B55D-FBB051632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13919" y="1738852"/>
                  <a:ext cx="515054" cy="592713"/>
                </a:xfrm>
                <a:prstGeom prst="rect">
                  <a:avLst/>
                </a:prstGeom>
              </p:spPr>
            </p:pic>
            <p:pic>
              <p:nvPicPr>
                <p:cNvPr id="36" name="Picture 4" descr="NICT-情報通信研究機構">
                  <a:extLst>
                    <a:ext uri="{FF2B5EF4-FFF2-40B4-BE49-F238E27FC236}">
                      <a16:creationId xmlns:a16="http://schemas.microsoft.com/office/drawing/2014/main" id="{F54DDF62-4A88-B44C-8330-E998DEBDBA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079" b="7722"/>
                <a:stretch/>
              </p:blipFill>
              <p:spPr bwMode="auto">
                <a:xfrm>
                  <a:off x="10001840" y="1383165"/>
                  <a:ext cx="906324" cy="574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00C17219-9236-EF4A-A585-B774F807E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32144" y="1625044"/>
                <a:ext cx="421067" cy="403022"/>
              </a:xfrm>
              <a:prstGeom prst="rect">
                <a:avLst/>
              </a:prstGeom>
            </p:spPr>
          </p:pic>
          <p:pic>
            <p:nvPicPr>
              <p:cNvPr id="40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4FA88BC2-EBC2-FF43-B2A1-E7218B5172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8371" y="1090077"/>
                <a:ext cx="1092355" cy="615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6496F4F2-0AC1-A045-A41B-53D00BEBC9AB}"/>
                  </a:ext>
                </a:extLst>
              </p:cNvPr>
              <p:cNvSpPr txBox="1"/>
              <p:nvPr/>
            </p:nvSpPr>
            <p:spPr>
              <a:xfrm>
                <a:off x="6688582" y="1705488"/>
                <a:ext cx="293957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/>
                  <a:t>cat video.mp4 | </a:t>
                </a:r>
                <a:r>
                  <a:rPr kumimoji="1" lang="en-US" altLang="ja-JP" sz="1100" dirty="0" err="1"/>
                  <a:t>cefputstream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</a:t>
                </a:r>
                <a:endParaRPr kumimoji="1" lang="ja-JP" altLang="en-US" sz="1100"/>
              </a:p>
            </p:txBody>
          </p:sp>
          <p:sp>
            <p:nvSpPr>
              <p:cNvPr id="3" name="正方形/長方形 2">
                <a:extLst>
                  <a:ext uri="{FF2B5EF4-FFF2-40B4-BE49-F238E27FC236}">
                    <a16:creationId xmlns:a16="http://schemas.microsoft.com/office/drawing/2014/main" id="{6B011CDC-3479-B641-8BC7-41C7F80CEE74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3" name="図 42">
                <a:extLst>
                  <a:ext uri="{FF2B5EF4-FFF2-40B4-BE49-F238E27FC236}">
                    <a16:creationId xmlns:a16="http://schemas.microsoft.com/office/drawing/2014/main" id="{3ADC608A-9ECE-7544-9F2D-293B2EDB4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82D877B8-24C5-C345-8210-8B100A4DC0DB}"/>
                  </a:ext>
                </a:extLst>
              </p:cNvPr>
              <p:cNvSpPr txBox="1"/>
              <p:nvPr/>
            </p:nvSpPr>
            <p:spPr>
              <a:xfrm>
                <a:off x="6597676" y="3195743"/>
                <a:ext cx="32204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100" dirty="0" err="1"/>
                  <a:t>cefgetstream</a:t>
                </a:r>
                <a:r>
                  <a:rPr kumimoji="1" lang="en-US" altLang="ja-JP" sz="1100" dirty="0"/>
                  <a:t> </a:t>
                </a:r>
                <a:r>
                  <a:rPr kumimoji="1" lang="en-US" altLang="ja-JP" sz="1100" dirty="0" err="1"/>
                  <a:t>ccnx</a:t>
                </a:r>
                <a:r>
                  <a:rPr kumimoji="1" lang="en-US" altLang="ja-JP" sz="1100" dirty="0"/>
                  <a:t>:/stream &gt; /</a:t>
                </a:r>
                <a:r>
                  <a:rPr kumimoji="1" lang="en-US" altLang="ja-JP" sz="1100" dirty="0" err="1"/>
                  <a:t>tmp</a:t>
                </a:r>
                <a:r>
                  <a:rPr kumimoji="1" lang="en-US" altLang="ja-JP" sz="1100" dirty="0"/>
                  <a:t>/video/bbb.mp4</a:t>
                </a:r>
              </a:p>
            </p:txBody>
          </p:sp>
          <p:grpSp>
            <p:nvGrpSpPr>
              <p:cNvPr id="13" name="グループ化 12">
                <a:extLst>
                  <a:ext uri="{FF2B5EF4-FFF2-40B4-BE49-F238E27FC236}">
                    <a16:creationId xmlns:a16="http://schemas.microsoft.com/office/drawing/2014/main" id="{5182862A-5B6D-A642-A7A1-4A4CEEF5E47E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01190" cy="276999"/>
                <a:chOff x="6585702" y="2556367"/>
                <a:chExt cx="901190" cy="276999"/>
              </a:xfrm>
            </p:grpSpPr>
            <p:sp>
              <p:nvSpPr>
                <p:cNvPr id="12" name="角丸四角形 11">
                  <a:extLst>
                    <a:ext uri="{FF2B5EF4-FFF2-40B4-BE49-F238E27FC236}">
                      <a16:creationId xmlns:a16="http://schemas.microsoft.com/office/drawing/2014/main" id="{0B117FFE-9261-BD4B-A169-AEA319D775CF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テキスト ボックス 44">
                  <a:extLst>
                    <a:ext uri="{FF2B5EF4-FFF2-40B4-BE49-F238E27FC236}">
                      <a16:creationId xmlns:a16="http://schemas.microsoft.com/office/drawing/2014/main" id="{166851ED-1601-DA46-8248-DA6A033478FA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85792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1200" dirty="0"/>
                    <a:t>consumer</a:t>
                  </a:r>
                  <a:endParaRPr kumimoji="1" lang="ja-JP" altLang="en-US" sz="1200"/>
                </a:p>
              </p:txBody>
            </p:sp>
          </p:grpSp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B26F1749-AA1B-ED48-B55B-DA0723BD06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1911966"/>
                <a:ext cx="2931379" cy="1044147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A75A5726-66F5-9C42-94EC-B27D59150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81073" y="2152699"/>
                <a:ext cx="2975499" cy="10710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86B72D27-3CD3-5941-B0F0-086B97FEEA84}"/>
                  </a:ext>
                </a:extLst>
              </p:cNvPr>
              <p:cNvSpPr txBox="1"/>
              <p:nvPr/>
            </p:nvSpPr>
            <p:spPr>
              <a:xfrm rot="20379389">
                <a:off x="6425812" y="2425312"/>
                <a:ext cx="17828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1200">
                  <a:solidFill>
                    <a:srgbClr val="0432FF"/>
                  </a:solidFill>
                </a:endParaRPr>
              </a:p>
            </p:txBody>
          </p:sp>
          <p:sp>
            <p:nvSpPr>
              <p:cNvPr id="48" name="テキスト ボックス 47">
                <a:extLst>
                  <a:ext uri="{FF2B5EF4-FFF2-40B4-BE49-F238E27FC236}">
                    <a16:creationId xmlns:a16="http://schemas.microsoft.com/office/drawing/2014/main" id="{45384E32-0530-DB45-8BC2-FC10F1C91E32}"/>
                  </a:ext>
                </a:extLst>
              </p:cNvPr>
              <p:cNvSpPr txBox="1"/>
              <p:nvPr/>
            </p:nvSpPr>
            <p:spPr>
              <a:xfrm rot="20434604">
                <a:off x="8451498" y="2385070"/>
                <a:ext cx="15488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1200" dirty="0">
                    <a:solidFill>
                      <a:srgbClr val="FF0000"/>
                    </a:solidFill>
                  </a:rPr>
                  <a:t>(Cob)</a:t>
                </a:r>
                <a:endParaRPr kumimoji="1" lang="ja-JP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円柱 46">
                <a:extLst>
                  <a:ext uri="{FF2B5EF4-FFF2-40B4-BE49-F238E27FC236}">
                    <a16:creationId xmlns:a16="http://schemas.microsoft.com/office/drawing/2014/main" id="{8FA4793F-B9F3-CD45-97E4-514E063C81AB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30407B9F-B059-B14B-8B70-A3283065865D}"/>
                  </a:ext>
                </a:extLst>
              </p:cNvPr>
              <p:cNvSpPr txBox="1"/>
              <p:nvPr/>
            </p:nvSpPr>
            <p:spPr>
              <a:xfrm>
                <a:off x="6157935" y="5627486"/>
                <a:ext cx="14670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14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14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14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14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2" name="直線矢印コネクタ 51">
                <a:extLst>
                  <a:ext uri="{FF2B5EF4-FFF2-40B4-BE49-F238E27FC236}">
                    <a16:creationId xmlns:a16="http://schemas.microsoft.com/office/drawing/2014/main" id="{A659E4CF-FC60-3B44-9E1B-C92740B69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49A7F576-DF0C-054D-8CD8-611E0FBDA5A2}"/>
                </a:ext>
              </a:extLst>
            </p:cNvPr>
            <p:cNvSpPr/>
            <p:nvPr/>
          </p:nvSpPr>
          <p:spPr>
            <a:xfrm>
              <a:off x="1239140" y="1666311"/>
              <a:ext cx="9784934" cy="4913951"/>
            </a:xfrm>
            <a:prstGeom prst="roundRect">
              <a:avLst>
                <a:gd name="adj" fmla="val 6733"/>
              </a:avLst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id="{069A81CE-E561-0549-9121-44B894B6CD38}"/>
                </a:ext>
              </a:extLst>
            </p:cNvPr>
            <p:cNvSpPr/>
            <p:nvPr/>
          </p:nvSpPr>
          <p:spPr>
            <a:xfrm>
              <a:off x="1532502" y="1493038"/>
              <a:ext cx="18934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buClr>
                  <a:schemeClr val="accent3"/>
                </a:buClr>
              </a:pPr>
              <a:r>
                <a:rPr kumimoji="1" lang="ja-JP" altLang="en-US" sz="2000"/>
                <a:t>システム構成図</a:t>
              </a:r>
            </a:p>
          </p:txBody>
        </p:sp>
      </p:grp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B497EDF-F7DD-7B44-BFD1-EBF45881C45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18434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コンテンツ プレースホルダー 75">
            <a:extLst>
              <a:ext uri="{FF2B5EF4-FFF2-40B4-BE49-F238E27FC236}">
                <a16:creationId xmlns:a16="http://schemas.microsoft.com/office/drawing/2014/main" id="{425CFB70-3EEA-1F42-AA69-6453A1BE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build.bash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playback.bash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start.bash</a:t>
            </a:r>
            <a:endParaRPr lang="ja-JP" altLang="en-US"/>
          </a:p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F99422C5-3A4C-A048-8803-4E1EDC101333}"/>
              </a:ext>
            </a:extLst>
          </p:cNvPr>
          <p:cNvGrpSpPr/>
          <p:nvPr/>
        </p:nvGrpSpPr>
        <p:grpSpPr>
          <a:xfrm>
            <a:off x="6540873" y="331039"/>
            <a:ext cx="5575774" cy="3150497"/>
            <a:chOff x="743553" y="950128"/>
            <a:chExt cx="10110352" cy="5712685"/>
          </a:xfrm>
        </p:grpSpPr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89A437BC-F548-6043-B30C-5591CB13848F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6875840-F2B1-CD4E-BEB9-06C1BC0EFF2C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FDB680D-BDDC-0340-A0D7-34FFE5549F05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AB6F315-539A-A54C-A0F8-FB6F1E319EFC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3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45BD122C-07B7-144D-ACF7-9A4A079C0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F31E9BF9-2387-8E4B-ACAC-4247948F7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44E87217-8484-8846-98DC-EB0AA94B5DE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CBF2A08C-8352-1B40-8780-66CA101E2F09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F782012C-A44D-7746-8687-67EB6212C5E3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48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4297C19D-AA5E-FD4D-A122-C38D8A0F9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C72516C2-EC01-9A41-9E7A-18800ABEDC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03A9A13D-9973-C946-A9F4-4C97A29367AF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53AA411D-23C6-6942-8220-728A25750D75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52" name="楕円 182">
              <a:extLst>
                <a:ext uri="{FF2B5EF4-FFF2-40B4-BE49-F238E27FC236}">
                  <a16:creationId xmlns:a16="http://schemas.microsoft.com/office/drawing/2014/main" id="{AADE8841-AF59-0742-A7A0-FF416AA6E3E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906E0123-FD75-6648-86F0-CEAF36EADDE1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54" name="Picture 28">
                <a:extLst>
                  <a:ext uri="{FF2B5EF4-FFF2-40B4-BE49-F238E27FC236}">
                    <a16:creationId xmlns:a16="http://schemas.microsoft.com/office/drawing/2014/main" id="{DF6A32A9-B666-2049-B56C-6076EF0AE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55" name="Picture 4" descr="NICT-情報通信研究機構">
                <a:extLst>
                  <a:ext uri="{FF2B5EF4-FFF2-40B4-BE49-F238E27FC236}">
                    <a16:creationId xmlns:a16="http://schemas.microsoft.com/office/drawing/2014/main" id="{F73EF93B-D6B0-DB49-9D23-45C1EFEB6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6" name="図 55">
              <a:extLst>
                <a:ext uri="{FF2B5EF4-FFF2-40B4-BE49-F238E27FC236}">
                  <a16:creationId xmlns:a16="http://schemas.microsoft.com/office/drawing/2014/main" id="{6272AA16-A3B8-FB4E-8CBE-D364C9D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57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3411449-B35D-2B41-A53E-7B00BF3CC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7B060D3-6DE9-8142-B06C-BC290882D654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9C658BF-5BEE-5649-BE9C-9117A71BCE70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DB9DF7EB-617F-3C4E-8282-1D4BFE427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A164E8FA-8F4A-374D-9CC0-C09140F40BB0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id="{B62387C1-724D-2847-BF15-1A9F93C413AB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63" name="角丸四角形 62">
                <a:extLst>
                  <a:ext uri="{FF2B5EF4-FFF2-40B4-BE49-F238E27FC236}">
                    <a16:creationId xmlns:a16="http://schemas.microsoft.com/office/drawing/2014/main" id="{4620A63C-049A-7544-A480-3BE1CD6C1CDE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215A1004-24E9-314F-B6DC-F4802A0B6539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65" name="直線矢印コネクタ 64">
              <a:extLst>
                <a:ext uri="{FF2B5EF4-FFF2-40B4-BE49-F238E27FC236}">
                  <a16:creationId xmlns:a16="http://schemas.microsoft.com/office/drawing/2014/main" id="{5C5D9249-873D-7540-BD10-B07F45D4C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矢印コネクタ 65">
              <a:extLst>
                <a:ext uri="{FF2B5EF4-FFF2-40B4-BE49-F238E27FC236}">
                  <a16:creationId xmlns:a16="http://schemas.microsoft.com/office/drawing/2014/main" id="{D9442CF7-9CB7-184C-AD2B-687909F46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9A507CBD-CA04-C346-957F-C9F3119FF2FC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1B36E52-1329-7F47-B7B6-BB312C4F3F42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69" name="円柱 68">
              <a:extLst>
                <a:ext uri="{FF2B5EF4-FFF2-40B4-BE49-F238E27FC236}">
                  <a16:creationId xmlns:a16="http://schemas.microsoft.com/office/drawing/2014/main" id="{732E37CA-4C9B-2F43-B313-1D48CD3AE338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5AEC4D-7ABA-FB4F-BE9D-8AE2C1BFFEAC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71" name="直線矢印コネクタ 70">
              <a:extLst>
                <a:ext uri="{FF2B5EF4-FFF2-40B4-BE49-F238E27FC236}">
                  <a16:creationId xmlns:a16="http://schemas.microsoft.com/office/drawing/2014/main" id="{1EF95834-20E4-B349-8DA1-A92E514091B6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E7C48E6B-ED5D-7C49-ADCF-7462E193EE45}"/>
              </a:ext>
            </a:extLst>
          </p:cNvPr>
          <p:cNvSpPr txBox="1">
            <a:spLocks/>
          </p:cNvSpPr>
          <p:nvPr/>
        </p:nvSpPr>
        <p:spPr>
          <a:xfrm>
            <a:off x="588673" y="1012825"/>
            <a:ext cx="588197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5D11E9F-F248-B243-9AD7-397FD98E1EA9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86277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A-1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7376C836-B25E-9A41-BBD0-120C02C5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63" y="1012825"/>
            <a:ext cx="5881687" cy="4351338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teardown.bash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log</a:t>
            </a:r>
            <a:endParaRPr lang="ja-JP" altLang="en-US"/>
          </a:p>
          <a:p>
            <a:endParaRPr kumimoji="1" lang="ja-JP" altLang="en-US"/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60EF722B-1E07-AF4E-A89D-17B9DCFF637A}"/>
              </a:ext>
            </a:extLst>
          </p:cNvPr>
          <p:cNvGrpSpPr/>
          <p:nvPr/>
        </p:nvGrpSpPr>
        <p:grpSpPr>
          <a:xfrm>
            <a:off x="6540873" y="331039"/>
            <a:ext cx="5575774" cy="3150497"/>
            <a:chOff x="743553" y="950128"/>
            <a:chExt cx="10110352" cy="5712685"/>
          </a:xfrm>
        </p:grpSpPr>
        <p:sp>
          <p:nvSpPr>
            <p:cNvPr id="74" name="正方形/長方形 73">
              <a:extLst>
                <a:ext uri="{FF2B5EF4-FFF2-40B4-BE49-F238E27FC236}">
                  <a16:creationId xmlns:a16="http://schemas.microsoft.com/office/drawing/2014/main" id="{0EEFE90A-3F23-8649-951B-73E730820FB7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F5B8C35F-76D2-A844-873F-6485179AF505}"/>
                </a:ext>
              </a:extLst>
            </p:cNvPr>
            <p:cNvSpPr txBox="1"/>
            <p:nvPr/>
          </p:nvSpPr>
          <p:spPr>
            <a:xfrm>
              <a:off x="802302" y="6166827"/>
              <a:ext cx="3798794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1DC82EE9-E2F0-9740-B904-0511D6853578}"/>
                </a:ext>
              </a:extLst>
            </p:cNvPr>
            <p:cNvSpPr txBox="1"/>
            <p:nvPr/>
          </p:nvSpPr>
          <p:spPr>
            <a:xfrm>
              <a:off x="4934542" y="4690295"/>
              <a:ext cx="4024241" cy="495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/>
                <a:t>Ubuntu 18.04 (VMware Fusion)</a:t>
              </a:r>
              <a:endParaRPr kumimoji="1" lang="ja-JP" altLang="en-US" sz="1050"/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id="{60CA5355-CE60-284F-BE71-193BE6C24505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7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CE701D2D-A047-5248-BDE6-F5BA6E88A1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A3C7CACF-C81A-784B-8566-BAE93ABFE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1" name="直線矢印コネクタ 80">
              <a:extLst>
                <a:ext uri="{FF2B5EF4-FFF2-40B4-BE49-F238E27FC236}">
                  <a16:creationId xmlns:a16="http://schemas.microsoft.com/office/drawing/2014/main" id="{19EE079A-AC5F-3B4C-ACF2-6912C17B9E75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0290FDAB-23CB-F944-95E2-E6813AA676C4}"/>
                </a:ext>
              </a:extLst>
            </p:cNvPr>
            <p:cNvSpPr txBox="1"/>
            <p:nvPr/>
          </p:nvSpPr>
          <p:spPr>
            <a:xfrm>
              <a:off x="1266895" y="4346510"/>
              <a:ext cx="2837512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/>
                <a:t>ffplay</a:t>
              </a:r>
              <a:r>
                <a:rPr kumimoji="1" lang="en-US" altLang="ja-JP" sz="800" dirty="0"/>
                <a:t> -</a:t>
              </a:r>
              <a:r>
                <a:rPr kumimoji="1" lang="en-US" altLang="ja-JP" sz="800" dirty="0" err="1"/>
                <a:t>i</a:t>
              </a:r>
              <a:r>
                <a:rPr kumimoji="1" lang="en-US" altLang="ja-JP" sz="800" dirty="0"/>
                <a:t> /</a:t>
              </a:r>
              <a:r>
                <a:rPr kumimoji="1" lang="en-US" altLang="ja-JP" sz="800" dirty="0" err="1"/>
                <a:t>tmp</a:t>
              </a:r>
              <a:r>
                <a:rPr kumimoji="1" lang="en-US" altLang="ja-JP" sz="800" dirty="0"/>
                <a:t>/video/bbb.mp4</a:t>
              </a:r>
              <a:endParaRPr kumimoji="1" lang="ja-JP" altLang="en-US" sz="80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FE68D058-DB89-1D4A-AC91-C4EF2E3C79C6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84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2118CAA4-ACDA-184C-B98B-275EC32BB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6ABAC205-3146-EE47-98C3-6F4ADCB193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B9FA5988-85F3-5242-A45A-B0F0A4F916B7}"/>
                </a:ext>
              </a:extLst>
            </p:cNvPr>
            <p:cNvSpPr txBox="1"/>
            <p:nvPr/>
          </p:nvSpPr>
          <p:spPr>
            <a:xfrm>
              <a:off x="6834946" y="4463609"/>
              <a:ext cx="1478561" cy="360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60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12F5B5C0-848A-5344-AA9B-FF2FBAA6766F}"/>
                </a:ext>
              </a:extLst>
            </p:cNvPr>
            <p:cNvSpPr txBox="1"/>
            <p:nvPr/>
          </p:nvSpPr>
          <p:spPr>
            <a:xfrm>
              <a:off x="4017659" y="4758979"/>
              <a:ext cx="3491935" cy="45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900">
                <a:solidFill>
                  <a:srgbClr val="51162A"/>
                </a:solidFill>
              </a:endParaRPr>
            </a:p>
          </p:txBody>
        </p:sp>
        <p:sp>
          <p:nvSpPr>
            <p:cNvPr id="88" name="楕円 182">
              <a:extLst>
                <a:ext uri="{FF2B5EF4-FFF2-40B4-BE49-F238E27FC236}">
                  <a16:creationId xmlns:a16="http://schemas.microsoft.com/office/drawing/2014/main" id="{C820239C-257A-A740-B99C-DD76D85FA544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89" name="グループ化 88">
              <a:extLst>
                <a:ext uri="{FF2B5EF4-FFF2-40B4-BE49-F238E27FC236}">
                  <a16:creationId xmlns:a16="http://schemas.microsoft.com/office/drawing/2014/main" id="{D40DC1B1-A1A7-6248-8450-379F8CE543B2}"/>
                </a:ext>
              </a:extLst>
            </p:cNvPr>
            <p:cNvGrpSpPr/>
            <p:nvPr/>
          </p:nvGrpSpPr>
          <p:grpSpPr>
            <a:xfrm>
              <a:off x="9459660" y="950128"/>
              <a:ext cx="1394245" cy="948400"/>
              <a:chOff x="9513919" y="1383165"/>
              <a:chExt cx="1394245" cy="948400"/>
            </a:xfrm>
          </p:grpSpPr>
          <p:pic>
            <p:nvPicPr>
              <p:cNvPr id="106" name="Picture 28">
                <a:extLst>
                  <a:ext uri="{FF2B5EF4-FFF2-40B4-BE49-F238E27FC236}">
                    <a16:creationId xmlns:a16="http://schemas.microsoft.com/office/drawing/2014/main" id="{94713C4F-C3EC-1C49-A602-6A6093F45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107" name="Picture 4" descr="NICT-情報通信研究機構">
                <a:extLst>
                  <a:ext uri="{FF2B5EF4-FFF2-40B4-BE49-F238E27FC236}">
                    <a16:creationId xmlns:a16="http://schemas.microsoft.com/office/drawing/2014/main" id="{8991537B-5FC5-FF42-A96A-84705EC2C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5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5BC58EBF-00F1-004E-AFA0-021B5F10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91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939FC86-1A0E-B240-90EA-1A1597C7C5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5F8A364F-517B-134B-A592-82872991E3E0}"/>
                </a:ext>
              </a:extLst>
            </p:cNvPr>
            <p:cNvSpPr txBox="1"/>
            <p:nvPr/>
          </p:nvSpPr>
          <p:spPr>
            <a:xfrm>
              <a:off x="6688581" y="1705489"/>
              <a:ext cx="2939576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/>
                <a:t>cat video.mp4 | </a:t>
              </a:r>
              <a:r>
                <a:rPr kumimoji="1" lang="en-US" altLang="ja-JP" sz="700" dirty="0" err="1"/>
                <a:t>cefputstream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</a:t>
              </a:r>
              <a:endParaRPr kumimoji="1" lang="ja-JP" altLang="en-US" sz="700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id="{D5F1547D-E4D8-2D40-88C8-E7C2A3B48579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284283B2-F274-2A4C-8DF5-9BBFB01A4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0A6B91CD-28C1-8940-83E4-D86CFA604C72}"/>
                </a:ext>
              </a:extLst>
            </p:cNvPr>
            <p:cNvSpPr txBox="1"/>
            <p:nvPr/>
          </p:nvSpPr>
          <p:spPr>
            <a:xfrm>
              <a:off x="6597677" y="3195743"/>
              <a:ext cx="3220445" cy="601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700" dirty="0" err="1"/>
                <a:t>cefgetstream</a:t>
              </a:r>
              <a:r>
                <a:rPr kumimoji="1" lang="en-US" altLang="ja-JP" sz="700" dirty="0"/>
                <a:t> </a:t>
              </a:r>
              <a:r>
                <a:rPr kumimoji="1" lang="en-US" altLang="ja-JP" sz="700" dirty="0" err="1"/>
                <a:t>ccnx</a:t>
              </a:r>
              <a:r>
                <a:rPr kumimoji="1" lang="en-US" altLang="ja-JP" sz="700" dirty="0"/>
                <a:t>:/stream &gt; /</a:t>
              </a:r>
              <a:r>
                <a:rPr kumimoji="1" lang="en-US" altLang="ja-JP" sz="700" dirty="0" err="1"/>
                <a:t>tmp</a:t>
              </a:r>
              <a:r>
                <a:rPr kumimoji="1" lang="en-US" altLang="ja-JP" sz="700" dirty="0"/>
                <a:t>/video/bbb.mp4</a:t>
              </a:r>
              <a:endParaRPr kumimoji="1" lang="ja-JP" altLang="en-US" sz="700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B3CFD5FA-DDC5-5C44-8D7B-6172E43F7400}"/>
                </a:ext>
              </a:extLst>
            </p:cNvPr>
            <p:cNvGrpSpPr/>
            <p:nvPr/>
          </p:nvGrpSpPr>
          <p:grpSpPr>
            <a:xfrm>
              <a:off x="5746769" y="2278716"/>
              <a:ext cx="1265419" cy="420837"/>
              <a:chOff x="6585702" y="2556367"/>
              <a:chExt cx="1265419" cy="420837"/>
            </a:xfrm>
          </p:grpSpPr>
          <p:sp>
            <p:nvSpPr>
              <p:cNvPr id="104" name="角丸四角形 103">
                <a:extLst>
                  <a:ext uri="{FF2B5EF4-FFF2-40B4-BE49-F238E27FC236}">
                    <a16:creationId xmlns:a16="http://schemas.microsoft.com/office/drawing/2014/main" id="{931E3E41-6157-E74A-9E2B-31B4140DE95B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D5445A7A-2D80-9040-BBD2-F88DBD0592B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1243721" cy="420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/>
                  <a:t>consumer</a:t>
                </a:r>
                <a:endParaRPr kumimoji="1" lang="ja-JP" altLang="en-US" sz="800"/>
              </a:p>
            </p:txBody>
          </p:sp>
        </p:grp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6EEE3926-8686-7449-AAF3-D55FC48E9E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1911966"/>
              <a:ext cx="2931379" cy="1044147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280FD7C5-E800-7E43-B9E3-F55E6275E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1073" y="2152699"/>
              <a:ext cx="2975499" cy="1071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C35DD4D2-17D0-2D47-B363-426C5FAA5771}"/>
                </a:ext>
              </a:extLst>
            </p:cNvPr>
            <p:cNvSpPr txBox="1"/>
            <p:nvPr/>
          </p:nvSpPr>
          <p:spPr>
            <a:xfrm rot="20379389">
              <a:off x="6092623" y="2353392"/>
              <a:ext cx="2449239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800">
                <a:solidFill>
                  <a:srgbClr val="0432FF"/>
                </a:solidFill>
              </a:endParaRPr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D273D35D-7C8F-3447-9758-9534EB665024}"/>
                </a:ext>
              </a:extLst>
            </p:cNvPr>
            <p:cNvSpPr txBox="1"/>
            <p:nvPr/>
          </p:nvSpPr>
          <p:spPr>
            <a:xfrm rot="20434604">
              <a:off x="8150024" y="2313149"/>
              <a:ext cx="2151774" cy="420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800" dirty="0">
                  <a:solidFill>
                    <a:srgbClr val="FF0000"/>
                  </a:solidFill>
                </a:rPr>
                <a:t>(Cob)</a:t>
              </a:r>
              <a:endParaRPr kumimoji="1" lang="ja-JP" altLang="en-US" sz="800">
                <a:solidFill>
                  <a:srgbClr val="FF0000"/>
                </a:solidFill>
              </a:endParaRPr>
            </a:p>
          </p:txBody>
        </p:sp>
        <p:sp>
          <p:nvSpPr>
            <p:cNvPr id="101" name="円柱 100">
              <a:extLst>
                <a:ext uri="{FF2B5EF4-FFF2-40B4-BE49-F238E27FC236}">
                  <a16:creationId xmlns:a16="http://schemas.microsoft.com/office/drawing/2014/main" id="{1BFD3367-4649-D14F-9C97-15828F4774DD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CEF02624-0A3C-A346-BBF4-809837F04968}"/>
                </a:ext>
              </a:extLst>
            </p:cNvPr>
            <p:cNvSpPr txBox="1"/>
            <p:nvPr/>
          </p:nvSpPr>
          <p:spPr>
            <a:xfrm>
              <a:off x="6157936" y="5627487"/>
              <a:ext cx="1976424" cy="72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9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9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9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900">
                <a:solidFill>
                  <a:schemeClr val="bg1"/>
                </a:solidFill>
              </a:endParaRPr>
            </a:p>
          </p:txBody>
        </p: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1A707617-614B-C74C-9868-E3CBAE94E0CE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0BB3CF23-A763-7D4D-B8F2-6A785A62E36E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7383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A8E733-8FC6-7840-AA30-57CBAA5D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A-2: </a:t>
            </a:r>
            <a:r>
              <a:rPr lang="ja-JP" altLang="en-US"/>
              <a:t>ローカル通信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033B38-315F-2C48-9932-9EC6DA31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3AD01A-B13A-BC4E-B7F4-FCA6EBB8C63D}"/>
              </a:ext>
            </a:extLst>
          </p:cNvPr>
          <p:cNvSpPr txBox="1"/>
          <p:nvPr/>
        </p:nvSpPr>
        <p:spPr>
          <a:xfrm>
            <a:off x="802302" y="950128"/>
            <a:ext cx="78646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kumimoji="1" lang="en-US" altLang="ja-JP" sz="2200" dirty="0"/>
              <a:t>Docker </a:t>
            </a:r>
            <a:r>
              <a:rPr kumimoji="1" lang="ja-JP" altLang="en-US" sz="2200"/>
              <a:t>内に</a:t>
            </a:r>
            <a:r>
              <a:rPr kumimoji="1" lang="en-US" altLang="ja-JP" sz="2200" dirty="0"/>
              <a:t> publisher </a:t>
            </a:r>
            <a:r>
              <a:rPr kumimoji="1" lang="ja-JP" altLang="en-US" sz="2200"/>
              <a:t>を用意して、ローカルで通信してみよう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F5A286A-A0C4-2741-A117-F60CA4DAE7F7}"/>
              </a:ext>
            </a:extLst>
          </p:cNvPr>
          <p:cNvGrpSpPr/>
          <p:nvPr/>
        </p:nvGrpSpPr>
        <p:grpSpPr>
          <a:xfrm>
            <a:off x="1294965" y="1585066"/>
            <a:ext cx="8973015" cy="4972252"/>
            <a:chOff x="743553" y="950127"/>
            <a:chExt cx="10110352" cy="560248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FD348E4B-FA49-DA4A-BB27-5330BC48AF3C}"/>
                </a:ext>
              </a:extLst>
            </p:cNvPr>
            <p:cNvSpPr/>
            <p:nvPr/>
          </p:nvSpPr>
          <p:spPr>
            <a:xfrm>
              <a:off x="743553" y="2018092"/>
              <a:ext cx="8150998" cy="45345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05D4868C-2FC6-7A4F-9AA2-6E667FAB68F5}"/>
                </a:ext>
              </a:extLst>
            </p:cNvPr>
            <p:cNvSpPr txBox="1"/>
            <p:nvPr/>
          </p:nvSpPr>
          <p:spPr>
            <a:xfrm>
              <a:off x="802302" y="6166825"/>
              <a:ext cx="319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accent1"/>
                  </a:solidFill>
                </a:rPr>
                <a:t>macOS 10.15 (MacBook Pro)</a:t>
              </a:r>
              <a:endParaRPr kumimoji="1"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5AFE5A5-0E2A-414D-A398-D81BCA273482}"/>
                </a:ext>
              </a:extLst>
            </p:cNvPr>
            <p:cNvSpPr txBox="1"/>
            <p:nvPr/>
          </p:nvSpPr>
          <p:spPr>
            <a:xfrm>
              <a:off x="4934542" y="4690294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Ubuntu 18.04 (VMware Fusion)</a:t>
              </a:r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CB2FED15-4FA2-0F46-8A91-880353F74E51}"/>
                </a:ext>
              </a:extLst>
            </p:cNvPr>
            <p:cNvSpPr/>
            <p:nvPr/>
          </p:nvSpPr>
          <p:spPr>
            <a:xfrm>
              <a:off x="4000613" y="2248970"/>
              <a:ext cx="4681472" cy="281815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rgbClr val="5116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2B483BDC-672E-6D43-A879-137F63877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825" y="3082463"/>
              <a:ext cx="1166310" cy="657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Fmpeg を使用した Android のマルチメディア操作">
              <a:extLst>
                <a:ext uri="{FF2B5EF4-FFF2-40B4-BE49-F238E27FC236}">
                  <a16:creationId xmlns:a16="http://schemas.microsoft.com/office/drawing/2014/main" id="{47E07449-B0B4-D648-9A06-8B8ED7ADB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730" y="3802039"/>
              <a:ext cx="1809281" cy="50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905990A7-5811-0D46-8BDB-9DE031D3B297}"/>
                </a:ext>
              </a:extLst>
            </p:cNvPr>
            <p:cNvCxnSpPr>
              <a:cxnSpLocks/>
            </p:cNvCxnSpPr>
            <p:nvPr/>
          </p:nvCxnSpPr>
          <p:spPr>
            <a:xfrm>
              <a:off x="2454442" y="4701394"/>
              <a:ext cx="3475097" cy="99765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B1CB600-63EC-1540-A891-A7746C96A14C}"/>
                </a:ext>
              </a:extLst>
            </p:cNvPr>
            <p:cNvSpPr txBox="1"/>
            <p:nvPr/>
          </p:nvSpPr>
          <p:spPr>
            <a:xfrm>
              <a:off x="1266897" y="4346510"/>
              <a:ext cx="20686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/>
                <a:t>ffplay</a:t>
              </a:r>
              <a:r>
                <a:rPr kumimoji="1" lang="en-US" altLang="ja-JP" sz="1200" dirty="0"/>
                <a:t> -</a:t>
              </a:r>
              <a:r>
                <a:rPr kumimoji="1" lang="en-US" altLang="ja-JP" sz="1200" dirty="0" err="1"/>
                <a:t>i</a:t>
              </a:r>
              <a:r>
                <a:rPr kumimoji="1" lang="en-US" altLang="ja-JP" sz="1200" dirty="0"/>
                <a:t> /</a:t>
              </a:r>
              <a:r>
                <a:rPr kumimoji="1" lang="en-US" altLang="ja-JP" sz="1200" dirty="0" err="1"/>
                <a:t>tmp</a:t>
              </a:r>
              <a:r>
                <a:rPr kumimoji="1" lang="en-US" altLang="ja-JP" sz="1200" dirty="0"/>
                <a:t>/video/bbb.mp4</a:t>
              </a:r>
              <a:endParaRPr kumimoji="1" lang="ja-JP" altLang="en-US" sz="120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B65C8A53-AB90-7845-950B-E117BD9CB404}"/>
                </a:ext>
              </a:extLst>
            </p:cNvPr>
            <p:cNvSpPr/>
            <p:nvPr/>
          </p:nvSpPr>
          <p:spPr>
            <a:xfrm>
              <a:off x="5707569" y="3704803"/>
              <a:ext cx="2874786" cy="10092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Picture 2" descr="Launch Web with Docker | (日本語) 株式会社ブリスウェル ベトナム">
              <a:extLst>
                <a:ext uri="{FF2B5EF4-FFF2-40B4-BE49-F238E27FC236}">
                  <a16:creationId xmlns:a16="http://schemas.microsoft.com/office/drawing/2014/main" id="{6F97193B-F88D-D545-BE51-3DCE6F11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605" y="3850212"/>
              <a:ext cx="881781" cy="7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Black Everyday Company: docker-composeのvolumesで指定したホストのディレクトリがマウントされずハマった">
              <a:extLst>
                <a:ext uri="{FF2B5EF4-FFF2-40B4-BE49-F238E27FC236}">
                  <a16:creationId xmlns:a16="http://schemas.microsoft.com/office/drawing/2014/main" id="{03FD5C94-1129-0440-929E-C632BA437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8" r="22376"/>
            <a:stretch/>
          </p:blipFill>
          <p:spPr bwMode="auto">
            <a:xfrm>
              <a:off x="7489324" y="3816791"/>
              <a:ext cx="740413" cy="72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0675844-1557-E845-A456-826174DAA807}"/>
                </a:ext>
              </a:extLst>
            </p:cNvPr>
            <p:cNvSpPr txBox="1"/>
            <p:nvPr/>
          </p:nvSpPr>
          <p:spPr>
            <a:xfrm>
              <a:off x="6834945" y="4463609"/>
              <a:ext cx="1226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>
                  <a:solidFill>
                    <a:schemeClr val="bg2">
                      <a:lumMod val="25000"/>
                    </a:schemeClr>
                  </a:solidFill>
                </a:rPr>
                <a:t>docker-compose</a:t>
              </a:r>
              <a:endParaRPr kumimoji="1" lang="ja-JP" altLang="en-US" sz="10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AC02284E-5130-CA41-AADD-46678480B91B}"/>
                </a:ext>
              </a:extLst>
            </p:cNvPr>
            <p:cNvSpPr txBox="1"/>
            <p:nvPr/>
          </p:nvSpPr>
          <p:spPr>
            <a:xfrm>
              <a:off x="4017658" y="4758978"/>
              <a:ext cx="2670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rgbClr val="51162A"/>
                  </a:solidFill>
                </a:rPr>
                <a:t>Ubuntu 18.04 (VMware Fusion)</a:t>
              </a:r>
              <a:endParaRPr kumimoji="1" lang="ja-JP" altLang="en-US" sz="1400">
                <a:solidFill>
                  <a:srgbClr val="51162A"/>
                </a:solidFill>
              </a:endParaRP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B011CDC-3479-B641-8BC7-41C7F80CEE74}"/>
                </a:ext>
              </a:extLst>
            </p:cNvPr>
            <p:cNvSpPr/>
            <p:nvPr/>
          </p:nvSpPr>
          <p:spPr>
            <a:xfrm>
              <a:off x="5707569" y="2396229"/>
              <a:ext cx="1127376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3ADC608A-9ECE-7544-9F2D-293B2EDB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0196" y="2954442"/>
              <a:ext cx="608250" cy="582183"/>
            </a:xfrm>
            <a:prstGeom prst="rect">
              <a:avLst/>
            </a:prstGeom>
          </p:spPr>
        </p:pic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82D877B8-24C5-C345-8210-8B100A4DC0DB}"/>
                </a:ext>
              </a:extLst>
            </p:cNvPr>
            <p:cNvSpPr txBox="1"/>
            <p:nvPr/>
          </p:nvSpPr>
          <p:spPr>
            <a:xfrm>
              <a:off x="4122095" y="2898369"/>
              <a:ext cx="21491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 err="1"/>
                <a:t>cefgetstream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</a:p>
            <a:p>
              <a:r>
                <a:rPr kumimoji="1" lang="en-US" altLang="ja-JP" sz="1100" dirty="0"/>
                <a:t> &gt; /</a:t>
              </a:r>
              <a:r>
                <a:rPr kumimoji="1" lang="en-US" altLang="ja-JP" sz="1100" dirty="0" err="1"/>
                <a:t>tmp</a:t>
              </a:r>
              <a:r>
                <a:rPr kumimoji="1" lang="en-US" altLang="ja-JP" sz="1100" dirty="0"/>
                <a:t>/video/bbb.mp4</a:t>
              </a:r>
              <a:endParaRPr kumimoji="1" lang="ja-JP" altLang="en-US" sz="1100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182862A-5B6D-A642-A7A1-4A4CEEF5E47E}"/>
                </a:ext>
              </a:extLst>
            </p:cNvPr>
            <p:cNvGrpSpPr/>
            <p:nvPr/>
          </p:nvGrpSpPr>
          <p:grpSpPr>
            <a:xfrm>
              <a:off x="5746769" y="2278716"/>
              <a:ext cx="901190" cy="276999"/>
              <a:chOff x="6585702" y="2556367"/>
              <a:chExt cx="901190" cy="276999"/>
            </a:xfrm>
          </p:grpSpPr>
          <p:sp>
            <p:nvSpPr>
              <p:cNvPr id="12" name="角丸四角形 11">
                <a:extLst>
                  <a:ext uri="{FF2B5EF4-FFF2-40B4-BE49-F238E27FC236}">
                    <a16:creationId xmlns:a16="http://schemas.microsoft.com/office/drawing/2014/main" id="{0B117FFE-9261-BD4B-A169-AEA319D775CF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66851ED-1601-DA46-8248-DA6A033478FA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579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consumer</a:t>
                </a:r>
                <a:endParaRPr kumimoji="1" lang="ja-JP" altLang="en-US" sz="1200"/>
              </a:p>
            </p:txBody>
          </p:sp>
        </p:grpSp>
        <p:sp>
          <p:nvSpPr>
            <p:cNvPr id="47" name="円柱 46">
              <a:extLst>
                <a:ext uri="{FF2B5EF4-FFF2-40B4-BE49-F238E27FC236}">
                  <a16:creationId xmlns:a16="http://schemas.microsoft.com/office/drawing/2014/main" id="{8FA4793F-B9F3-CD45-97E4-514E063C81AB}"/>
                </a:ext>
              </a:extLst>
            </p:cNvPr>
            <p:cNvSpPr/>
            <p:nvPr/>
          </p:nvSpPr>
          <p:spPr>
            <a:xfrm>
              <a:off x="6097713" y="5404583"/>
              <a:ext cx="1559160" cy="8426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0407B9F-B059-B14B-8B70-A3283065865D}"/>
                </a:ext>
              </a:extLst>
            </p:cNvPr>
            <p:cNvSpPr txBox="1"/>
            <p:nvPr/>
          </p:nvSpPr>
          <p:spPr>
            <a:xfrm>
              <a:off x="6157935" y="5627486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shared directory</a:t>
              </a:r>
            </a:p>
            <a:p>
              <a:r>
                <a:rPr kumimoji="1" lang="en-US" altLang="ja-JP" sz="1400" dirty="0">
                  <a:solidFill>
                    <a:schemeClr val="bg1"/>
                  </a:solidFill>
                </a:rPr>
                <a:t>/</a:t>
              </a:r>
              <a:r>
                <a:rPr kumimoji="1" lang="en-US" altLang="ja-JP" sz="1400" dirty="0" err="1">
                  <a:solidFill>
                    <a:schemeClr val="bg1"/>
                  </a:solidFill>
                </a:rPr>
                <a:t>tmp</a:t>
              </a:r>
              <a:r>
                <a:rPr kumimoji="1" lang="en-US" altLang="ja-JP" sz="1400" dirty="0">
                  <a:solidFill>
                    <a:schemeClr val="bg1"/>
                  </a:solidFill>
                </a:rPr>
                <a:t>/video/</a:t>
              </a:r>
              <a:endParaRPr kumimoji="1" lang="ja-JP" altLang="en-US" sz="1400">
                <a:solidFill>
                  <a:schemeClr val="bg1"/>
                </a:solidFill>
              </a:endParaRPr>
            </a:p>
          </p:txBody>
        </p: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A659E4CF-FC60-3B44-9E1B-C92740B6959F}"/>
                </a:ext>
              </a:extLst>
            </p:cNvPr>
            <p:cNvCxnSpPr>
              <a:cxnSpLocks/>
            </p:cNvCxnSpPr>
            <p:nvPr/>
          </p:nvCxnSpPr>
          <p:spPr>
            <a:xfrm>
              <a:off x="6701892" y="3513823"/>
              <a:ext cx="0" cy="18348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EE3043F-F2BA-9640-996C-D78C4371E60E}"/>
                </a:ext>
              </a:extLst>
            </p:cNvPr>
            <p:cNvSpPr/>
            <p:nvPr/>
          </p:nvSpPr>
          <p:spPr>
            <a:xfrm>
              <a:off x="7451816" y="2396229"/>
              <a:ext cx="1090085" cy="126181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E7114D72-1914-3346-AC37-0F8B022D4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4443" y="2954442"/>
              <a:ext cx="608250" cy="582183"/>
            </a:xfrm>
            <a:prstGeom prst="rect">
              <a:avLst/>
            </a:prstGeom>
          </p:spPr>
        </p:pic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E827058B-B923-9A4C-ACC9-A5DFC20C432A}"/>
                </a:ext>
              </a:extLst>
            </p:cNvPr>
            <p:cNvGrpSpPr/>
            <p:nvPr/>
          </p:nvGrpSpPr>
          <p:grpSpPr>
            <a:xfrm>
              <a:off x="7491016" y="2278716"/>
              <a:ext cx="901190" cy="276999"/>
              <a:chOff x="6585702" y="2556367"/>
              <a:chExt cx="901190" cy="276999"/>
            </a:xfrm>
          </p:grpSpPr>
          <p:sp>
            <p:nvSpPr>
              <p:cNvPr id="51" name="角丸四角形 50">
                <a:extLst>
                  <a:ext uri="{FF2B5EF4-FFF2-40B4-BE49-F238E27FC236}">
                    <a16:creationId xmlns:a16="http://schemas.microsoft.com/office/drawing/2014/main" id="{EE136542-655D-2F4F-86ED-2496EEF48C06}"/>
                  </a:ext>
                </a:extLst>
              </p:cNvPr>
              <p:cNvSpPr/>
              <p:nvPr/>
            </p:nvSpPr>
            <p:spPr>
              <a:xfrm>
                <a:off x="6585702" y="2595319"/>
                <a:ext cx="901190" cy="2241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425CBA4C-6857-3545-9763-583B02C69FBB}"/>
                  </a:ext>
                </a:extLst>
              </p:cNvPr>
              <p:cNvSpPr txBox="1"/>
              <p:nvPr/>
            </p:nvSpPr>
            <p:spPr>
              <a:xfrm>
                <a:off x="6607400" y="2556367"/>
                <a:ext cx="80502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publisher</a:t>
                </a:r>
                <a:endParaRPr kumimoji="1" lang="ja-JP" altLang="en-US" sz="1200"/>
              </a:p>
            </p:txBody>
          </p:sp>
        </p:grp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D38FE8EB-1759-8649-9AF1-63E4C06C0D8C}"/>
                </a:ext>
              </a:extLst>
            </p:cNvPr>
            <p:cNvSpPr txBox="1"/>
            <p:nvPr/>
          </p:nvSpPr>
          <p:spPr>
            <a:xfrm>
              <a:off x="5901583" y="2630470"/>
              <a:ext cx="1782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solidFill>
                    <a:srgbClr val="0432FF"/>
                  </a:solidFill>
                </a:rPr>
                <a:t>Symbolic Interest (SMI)</a:t>
              </a:r>
              <a:endParaRPr kumimoji="1" lang="ja-JP" altLang="en-US" sz="1200">
                <a:solidFill>
                  <a:srgbClr val="0432FF"/>
                </a:solidFill>
              </a:endParaRPr>
            </a:p>
          </p:txBody>
        </p: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B3D8C816-B017-CE45-9BD6-F6078BB52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560" y="2954442"/>
              <a:ext cx="899990" cy="1673"/>
            </a:xfrm>
            <a:prstGeom prst="straightConnector1">
              <a:avLst/>
            </a:prstGeom>
            <a:ln w="28575">
              <a:solidFill>
                <a:srgbClr val="0432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998B393C-8F83-5748-AB4C-A0064D9CB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4678" y="3294244"/>
              <a:ext cx="906872" cy="105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165D84D1-D26F-8340-8CE5-9200AAF9DC25}"/>
                </a:ext>
              </a:extLst>
            </p:cNvPr>
            <p:cNvSpPr txBox="1"/>
            <p:nvPr/>
          </p:nvSpPr>
          <p:spPr>
            <a:xfrm>
              <a:off x="6693272" y="3341217"/>
              <a:ext cx="15921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 err="1">
                  <a:solidFill>
                    <a:srgbClr val="FF0000"/>
                  </a:solidFill>
                </a:rPr>
                <a:t>ContentObject</a:t>
              </a:r>
              <a:r>
                <a:rPr kumimoji="1" lang="en-US" altLang="ja-JP" sz="1200" dirty="0">
                  <a:solidFill>
                    <a:srgbClr val="FF0000"/>
                  </a:solidFill>
                </a:rPr>
                <a:t> (Cob)</a:t>
              </a:r>
              <a:endParaRPr kumimoji="1" lang="ja-JP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CCAA2B7-4DDA-F44A-AF3B-214CB0455CA5}"/>
                </a:ext>
              </a:extLst>
            </p:cNvPr>
            <p:cNvSpPr txBox="1"/>
            <p:nvPr/>
          </p:nvSpPr>
          <p:spPr>
            <a:xfrm>
              <a:off x="8661996" y="2863357"/>
              <a:ext cx="19395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dirty="0"/>
                <a:t>cat video.mp4 | </a:t>
              </a:r>
            </a:p>
            <a:p>
              <a:r>
                <a:rPr kumimoji="1" lang="en-US" altLang="ja-JP" sz="1100" dirty="0" err="1"/>
                <a:t>cefputstream</a:t>
              </a:r>
              <a:r>
                <a:rPr kumimoji="1" lang="en-US" altLang="ja-JP" sz="1100" dirty="0"/>
                <a:t> </a:t>
              </a:r>
              <a:r>
                <a:rPr kumimoji="1" lang="en-US" altLang="ja-JP" sz="1100" dirty="0" err="1"/>
                <a:t>ccnx</a:t>
              </a:r>
              <a:r>
                <a:rPr kumimoji="1" lang="en-US" altLang="ja-JP" sz="1100" dirty="0"/>
                <a:t>:/stream</a:t>
              </a:r>
              <a:endParaRPr kumimoji="1" lang="ja-JP" altLang="en-US" sz="1100"/>
            </a:p>
          </p:txBody>
        </p:sp>
        <p:pic>
          <p:nvPicPr>
            <p:cNvPr id="59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A1B73DA1-3AAF-184B-8416-6E4B55094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850" y="2594667"/>
              <a:ext cx="705241" cy="397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楕円 182">
              <a:extLst>
                <a:ext uri="{FF2B5EF4-FFF2-40B4-BE49-F238E27FC236}">
                  <a16:creationId xmlns:a16="http://schemas.microsoft.com/office/drawing/2014/main" id="{D236287B-70AA-7B4E-99C6-8E0961A433C2}"/>
                </a:ext>
              </a:extLst>
            </p:cNvPr>
            <p:cNvSpPr/>
            <p:nvPr/>
          </p:nvSpPr>
          <p:spPr bwMode="auto">
            <a:xfrm>
              <a:off x="8929802" y="1587778"/>
              <a:ext cx="1800023" cy="546938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2580256-5785-2B41-9E4C-D4BC7B089F5D}"/>
                </a:ext>
              </a:extLst>
            </p:cNvPr>
            <p:cNvGrpSpPr/>
            <p:nvPr/>
          </p:nvGrpSpPr>
          <p:grpSpPr>
            <a:xfrm>
              <a:off x="9459660" y="950127"/>
              <a:ext cx="1394245" cy="948401"/>
              <a:chOff x="9513919" y="1383164"/>
              <a:chExt cx="1394245" cy="948401"/>
            </a:xfrm>
          </p:grpSpPr>
          <p:pic>
            <p:nvPicPr>
              <p:cNvPr id="62" name="Picture 28">
                <a:extLst>
                  <a:ext uri="{FF2B5EF4-FFF2-40B4-BE49-F238E27FC236}">
                    <a16:creationId xmlns:a16="http://schemas.microsoft.com/office/drawing/2014/main" id="{3646ECBB-443B-D64A-A3FC-87B64DA4D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13919" y="1738852"/>
                <a:ext cx="515054" cy="592713"/>
              </a:xfrm>
              <a:prstGeom prst="rect">
                <a:avLst/>
              </a:prstGeom>
            </p:spPr>
          </p:pic>
          <p:pic>
            <p:nvPicPr>
              <p:cNvPr id="63" name="Picture 4" descr="NICT-情報通信研究機構">
                <a:extLst>
                  <a:ext uri="{FF2B5EF4-FFF2-40B4-BE49-F238E27FC236}">
                    <a16:creationId xmlns:a16="http://schemas.microsoft.com/office/drawing/2014/main" id="{D4628B2B-F8BB-6643-9217-DF93B424B9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79" b="7722"/>
              <a:stretch/>
            </p:blipFill>
            <p:spPr bwMode="auto">
              <a:xfrm>
                <a:off x="10001840" y="1383164"/>
                <a:ext cx="906324" cy="5743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4" name="図 63">
              <a:extLst>
                <a:ext uri="{FF2B5EF4-FFF2-40B4-BE49-F238E27FC236}">
                  <a16:creationId xmlns:a16="http://schemas.microsoft.com/office/drawing/2014/main" id="{F8757F8C-1A39-F44D-BCFD-73A94877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32144" y="1625044"/>
              <a:ext cx="421067" cy="403022"/>
            </a:xfrm>
            <a:prstGeom prst="rect">
              <a:avLst/>
            </a:prstGeom>
          </p:spPr>
        </p:pic>
        <p:pic>
          <p:nvPicPr>
            <p:cNvPr id="65" name="Picture 6" descr="Big Buck Bunny 60fps 4K - Official Blender Foundation Short Film - YouTube">
              <a:extLst>
                <a:ext uri="{FF2B5EF4-FFF2-40B4-BE49-F238E27FC236}">
                  <a16:creationId xmlns:a16="http://schemas.microsoft.com/office/drawing/2014/main" id="{F9839F48-2002-6B49-951E-24EDA74F2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8371" y="1090077"/>
              <a:ext cx="1092355" cy="615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AA76122-A71C-2C4D-9EC8-C3639880E414}"/>
              </a:ext>
            </a:extLst>
          </p:cNvPr>
          <p:cNvGrpSpPr/>
          <p:nvPr/>
        </p:nvGrpSpPr>
        <p:grpSpPr>
          <a:xfrm>
            <a:off x="7789754" y="1623217"/>
            <a:ext cx="2912108" cy="1088090"/>
            <a:chOff x="8221198" y="1212861"/>
            <a:chExt cx="2912108" cy="1088090"/>
          </a:xfrm>
        </p:grpSpPr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06B83987-88FE-7442-96F1-5CE2B28C6931}"/>
                </a:ext>
              </a:extLst>
            </p:cNvPr>
            <p:cNvSpPr/>
            <p:nvPr/>
          </p:nvSpPr>
          <p:spPr>
            <a:xfrm>
              <a:off x="8221198" y="1212861"/>
              <a:ext cx="2912107" cy="749357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2D940F13-384D-664C-98A1-E5991FE79750}"/>
                </a:ext>
              </a:extLst>
            </p:cNvPr>
            <p:cNvSpPr/>
            <p:nvPr/>
          </p:nvSpPr>
          <p:spPr>
            <a:xfrm>
              <a:off x="8982958" y="1958612"/>
              <a:ext cx="2150348" cy="342339"/>
            </a:xfrm>
            <a:prstGeom prst="rect">
              <a:avLst/>
            </a:prstGeom>
            <a:solidFill>
              <a:schemeClr val="bg1">
                <a:alpha val="7500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角丸四角形 71">
            <a:extLst>
              <a:ext uri="{FF2B5EF4-FFF2-40B4-BE49-F238E27FC236}">
                <a16:creationId xmlns:a16="http://schemas.microsoft.com/office/drawing/2014/main" id="{8084A056-02CF-9B4C-B3A9-DB7D751DD418}"/>
              </a:ext>
            </a:extLst>
          </p:cNvPr>
          <p:cNvSpPr/>
          <p:nvPr/>
        </p:nvSpPr>
        <p:spPr>
          <a:xfrm>
            <a:off x="802302" y="1585066"/>
            <a:ext cx="10255956" cy="5130581"/>
          </a:xfrm>
          <a:prstGeom prst="roundRect">
            <a:avLst>
              <a:gd name="adj" fmla="val 6733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894454A2-43D4-BE46-A94C-A1E170809F61}"/>
              </a:ext>
            </a:extLst>
          </p:cNvPr>
          <p:cNvSpPr/>
          <p:nvPr/>
        </p:nvSpPr>
        <p:spPr>
          <a:xfrm>
            <a:off x="1079242" y="1415911"/>
            <a:ext cx="189346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buClr>
                <a:schemeClr val="accent3"/>
              </a:buClr>
            </a:pPr>
            <a:r>
              <a:rPr kumimoji="1" lang="ja-JP" altLang="en-US" sz="2000"/>
              <a:t>システム構成図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481DAD4D-9BC3-9248-877D-8550A0838444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778273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 [Pending...]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43" name="コンテンツ プレースホルダー 2">
            <a:extLst>
              <a:ext uri="{FF2B5EF4-FFF2-40B4-BE49-F238E27FC236}">
                <a16:creationId xmlns:a16="http://schemas.microsoft.com/office/drawing/2014/main" id="{C6E9E97B-F6B3-8346-A640-9AA4791A74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FIB</a:t>
            </a:r>
            <a:r>
              <a:rPr lang="ja-JP" altLang="en-US"/>
              <a:t>の書き換え</a:t>
            </a:r>
            <a:endParaRPr lang="en-US" altLang="ja-JP" dirty="0"/>
          </a:p>
          <a:p>
            <a:pPr lvl="1"/>
            <a:r>
              <a:rPr lang="en-US" altLang="ja-JP" dirty="0"/>
              <a:t>NICT server -&gt; local publisher</a:t>
            </a:r>
          </a:p>
          <a:p>
            <a:endParaRPr lang="en-US" altLang="ja-JP" dirty="0"/>
          </a:p>
          <a:p>
            <a:r>
              <a:rPr lang="en-US" altLang="ja-JP" dirty="0"/>
              <a:t>docker-</a:t>
            </a:r>
            <a:r>
              <a:rPr lang="en-US" altLang="ja-JP" dirty="0" err="1"/>
              <a:t>compose.yml</a:t>
            </a:r>
            <a:r>
              <a:rPr lang="ja-JP" altLang="en-US"/>
              <a:t>の置き換え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publisher.bash</a:t>
            </a:r>
            <a:r>
              <a:rPr lang="en-US" altLang="ja-JP" dirty="0"/>
              <a:t> </a:t>
            </a:r>
            <a:r>
              <a:rPr lang="en-US" altLang="ja-JP" dirty="0" err="1"/>
              <a:t>cefputstream</a:t>
            </a:r>
            <a:r>
              <a:rPr lang="en-US" altLang="ja-JP" dirty="0"/>
              <a:t> </a:t>
            </a:r>
            <a:r>
              <a:rPr lang="ja-JP" altLang="en-US"/>
              <a:t>するコンテンツ確認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playback.bash</a:t>
            </a:r>
            <a:endParaRPr lang="en-US" altLang="ja-JP" dirty="0"/>
          </a:p>
          <a:p>
            <a:r>
              <a:rPr lang="en-US" altLang="ja-JP" dirty="0" err="1"/>
              <a:t>start.bash</a:t>
            </a:r>
            <a:endParaRPr lang="en-US" altLang="ja-JP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8B92E50-3F10-CC47-BF63-FDBB5FEEF477}"/>
              </a:ext>
            </a:extLst>
          </p:cNvPr>
          <p:cNvGrpSpPr/>
          <p:nvPr/>
        </p:nvGrpSpPr>
        <p:grpSpPr>
          <a:xfrm>
            <a:off x="6687373" y="62542"/>
            <a:ext cx="5416021" cy="3750247"/>
            <a:chOff x="6687373" y="62542"/>
            <a:chExt cx="5416021" cy="3750247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9E49A42D-9AC9-7A4C-90F0-0315A872EA4F}"/>
                </a:ext>
              </a:extLst>
            </p:cNvPr>
            <p:cNvGrpSpPr/>
            <p:nvPr/>
          </p:nvGrpSpPr>
          <p:grpSpPr>
            <a:xfrm>
              <a:off x="6687373" y="835342"/>
              <a:ext cx="5350909" cy="2977447"/>
              <a:chOff x="743553" y="2018092"/>
              <a:chExt cx="8150998" cy="4535521"/>
            </a:xfrm>
          </p:grpSpPr>
          <p:sp>
            <p:nvSpPr>
              <p:cNvPr id="5" name="正方形/長方形 4">
                <a:extLst>
                  <a:ext uri="{FF2B5EF4-FFF2-40B4-BE49-F238E27FC236}">
                    <a16:creationId xmlns:a16="http://schemas.microsoft.com/office/drawing/2014/main" id="{034194A5-8EEC-4E43-9428-0C6B70FAA252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BCE853FC-5A2F-9245-8536-3B233FFF0CCA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2962442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 sz="10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7DB5FCCB-B5F9-984E-BA2C-557F4014CC61}"/>
                  </a:ext>
                </a:extLst>
              </p:cNvPr>
              <p:cNvSpPr txBox="1"/>
              <p:nvPr/>
            </p:nvSpPr>
            <p:spPr>
              <a:xfrm>
                <a:off x="4934541" y="4690293"/>
                <a:ext cx="3138255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/>
                  <a:t>Ubuntu 18.04 (VMware Fusion)</a:t>
                </a:r>
                <a:endParaRPr kumimoji="1" lang="ja-JP" altLang="en-US" sz="1050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E9331117-4554-CB4C-BCF1-162A5E18DCFD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9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AD77055C-919B-9E4A-B7D9-3B9A5CB099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8B67C834-9B08-8F4A-B079-0517FD1AE3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直線矢印コネクタ 10">
                <a:extLst>
                  <a:ext uri="{FF2B5EF4-FFF2-40B4-BE49-F238E27FC236}">
                    <a16:creationId xmlns:a16="http://schemas.microsoft.com/office/drawing/2014/main" id="{166CC6F9-74B0-A343-8CDA-4708D9A1D2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9EF214E1-13BB-C64E-AACE-56C6084A0F2F}"/>
                  </a:ext>
                </a:extLst>
              </p:cNvPr>
              <p:cNvSpPr txBox="1"/>
              <p:nvPr/>
            </p:nvSpPr>
            <p:spPr>
              <a:xfrm>
                <a:off x="1266897" y="4346511"/>
                <a:ext cx="2212798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/>
                  <a:t>ffplay</a:t>
                </a:r>
                <a:r>
                  <a:rPr kumimoji="1" lang="en-US" altLang="ja-JP" sz="800" dirty="0"/>
                  <a:t> -</a:t>
                </a:r>
                <a:r>
                  <a:rPr kumimoji="1" lang="en-US" altLang="ja-JP" sz="800" dirty="0" err="1"/>
                  <a:t>i</a:t>
                </a:r>
                <a:r>
                  <a:rPr kumimoji="1" lang="en-US" altLang="ja-JP" sz="800" dirty="0"/>
                  <a:t> /</a:t>
                </a:r>
                <a:r>
                  <a:rPr kumimoji="1" lang="en-US" altLang="ja-JP" sz="800" dirty="0" err="1"/>
                  <a:t>tmp</a:t>
                </a:r>
                <a:r>
                  <a:rPr kumimoji="1" lang="en-US" altLang="ja-JP" sz="800" dirty="0"/>
                  <a:t>/video/bbb.mp4</a:t>
                </a:r>
                <a:endParaRPr kumimoji="1" lang="ja-JP" altLang="en-US" sz="800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13EA8979-BAF6-6E47-9584-B45D21FA3DA1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14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672C7CEC-F0A7-614A-AE01-A503BB329C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56A6F845-E28F-6846-A165-5D30F97474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CD8EE0CC-63F6-164C-B914-BD41CA824709}"/>
                  </a:ext>
                </a:extLst>
              </p:cNvPr>
              <p:cNvSpPr txBox="1"/>
              <p:nvPr/>
            </p:nvSpPr>
            <p:spPr>
              <a:xfrm>
                <a:off x="6834944" y="4463611"/>
                <a:ext cx="1153038" cy="281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AA59FA42-311E-5547-9DC4-08EE291BA090}"/>
                  </a:ext>
                </a:extLst>
              </p:cNvPr>
              <p:cNvSpPr txBox="1"/>
              <p:nvPr/>
            </p:nvSpPr>
            <p:spPr>
              <a:xfrm>
                <a:off x="4017658" y="4758977"/>
                <a:ext cx="2723142" cy="35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900">
                  <a:solidFill>
                    <a:srgbClr val="51162A"/>
                  </a:solidFill>
                </a:endParaRPr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165303E0-396C-D64D-A59B-E57BFD949326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19" name="図 18">
                <a:extLst>
                  <a:ext uri="{FF2B5EF4-FFF2-40B4-BE49-F238E27FC236}">
                    <a16:creationId xmlns:a16="http://schemas.microsoft.com/office/drawing/2014/main" id="{42B55B13-4658-A742-8A1E-344310AAE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B88BF9D-CB06-9444-82AC-B6D3F6D9E949}"/>
                  </a:ext>
                </a:extLst>
              </p:cNvPr>
              <p:cNvSpPr txBox="1"/>
              <p:nvPr/>
            </p:nvSpPr>
            <p:spPr>
              <a:xfrm>
                <a:off x="4122095" y="2898369"/>
                <a:ext cx="2149161" cy="46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700" dirty="0" err="1"/>
                  <a:t>cefgetstream</a:t>
                </a:r>
                <a:r>
                  <a:rPr kumimoji="1" lang="en-US" altLang="ja-JP" sz="700" dirty="0"/>
                  <a:t> </a:t>
                </a:r>
                <a:r>
                  <a:rPr kumimoji="1" lang="en-US" altLang="ja-JP" sz="700" dirty="0" err="1"/>
                  <a:t>ccnx</a:t>
                </a:r>
                <a:r>
                  <a:rPr kumimoji="1" lang="en-US" altLang="ja-JP" sz="700" dirty="0"/>
                  <a:t>:/stream</a:t>
                </a:r>
              </a:p>
              <a:p>
                <a:r>
                  <a:rPr kumimoji="1" lang="en-US" altLang="ja-JP" sz="700" dirty="0"/>
                  <a:t> &gt; /</a:t>
                </a:r>
                <a:r>
                  <a:rPr kumimoji="1" lang="en-US" altLang="ja-JP" sz="700" dirty="0" err="1"/>
                  <a:t>tmp</a:t>
                </a:r>
                <a:r>
                  <a:rPr kumimoji="1" lang="en-US" altLang="ja-JP" sz="700" dirty="0"/>
                  <a:t>/video/bbb.mp4</a:t>
                </a:r>
                <a:endParaRPr kumimoji="1" lang="ja-JP" altLang="en-US" sz="700"/>
              </a:p>
            </p:txBody>
          </p:sp>
          <p:grpSp>
            <p:nvGrpSpPr>
              <p:cNvPr id="21" name="グループ化 20">
                <a:extLst>
                  <a:ext uri="{FF2B5EF4-FFF2-40B4-BE49-F238E27FC236}">
                    <a16:creationId xmlns:a16="http://schemas.microsoft.com/office/drawing/2014/main" id="{AE41D3B4-9369-8E4A-A9A7-9BD7F897BDCC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91599" cy="328185"/>
                <a:chOff x="6585702" y="2556367"/>
                <a:chExt cx="991599" cy="328185"/>
              </a:xfrm>
            </p:grpSpPr>
            <p:sp>
              <p:nvSpPr>
                <p:cNvPr id="22" name="角丸四角形 21">
                  <a:extLst>
                    <a:ext uri="{FF2B5EF4-FFF2-40B4-BE49-F238E27FC236}">
                      <a16:creationId xmlns:a16="http://schemas.microsoft.com/office/drawing/2014/main" id="{A181073C-71E4-CE41-AFF6-3A123E45C7D4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EAF497E4-84E8-EB48-A433-98C70F3C7C4E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6990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consumer</a:t>
                  </a:r>
                  <a:endParaRPr kumimoji="1" lang="ja-JP" altLang="en-US" sz="800"/>
                </a:p>
              </p:txBody>
            </p:sp>
          </p:grpSp>
          <p:sp>
            <p:nvSpPr>
              <p:cNvPr id="24" name="円柱 23">
                <a:extLst>
                  <a:ext uri="{FF2B5EF4-FFF2-40B4-BE49-F238E27FC236}">
                    <a16:creationId xmlns:a16="http://schemas.microsoft.com/office/drawing/2014/main" id="{36CF57F6-D61E-DB49-9931-8932AA2A89F1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EB5D123E-1D75-3549-A181-F5D20F54BBDF}"/>
                  </a:ext>
                </a:extLst>
              </p:cNvPr>
              <p:cNvSpPr txBox="1"/>
              <p:nvPr/>
            </p:nvSpPr>
            <p:spPr>
              <a:xfrm>
                <a:off x="6157935" y="5627485"/>
                <a:ext cx="1541290" cy="562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9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9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9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6" name="直線矢印コネクタ 25">
                <a:extLst>
                  <a:ext uri="{FF2B5EF4-FFF2-40B4-BE49-F238E27FC236}">
                    <a16:creationId xmlns:a16="http://schemas.microsoft.com/office/drawing/2014/main" id="{298C0CE8-B964-3242-BBFA-BFB5A68F8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71EE2049-E0E6-B94F-81F2-1166AD9A54CF}"/>
                  </a:ext>
                </a:extLst>
              </p:cNvPr>
              <p:cNvSpPr/>
              <p:nvPr/>
            </p:nvSpPr>
            <p:spPr>
              <a:xfrm>
                <a:off x="7451816" y="2396229"/>
                <a:ext cx="1090085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A82B4011-2410-EB46-9C66-ABB71D240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443" y="2954442"/>
                <a:ext cx="608250" cy="582183"/>
              </a:xfrm>
              <a:prstGeom prst="rect">
                <a:avLst/>
              </a:prstGeom>
            </p:spPr>
          </p:pic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05BFFB52-D4E2-1B44-9EFC-681D4824135F}"/>
                  </a:ext>
                </a:extLst>
              </p:cNvPr>
              <p:cNvGrpSpPr/>
              <p:nvPr/>
            </p:nvGrpSpPr>
            <p:grpSpPr>
              <a:xfrm>
                <a:off x="7491016" y="2278716"/>
                <a:ext cx="940319" cy="328185"/>
                <a:chOff x="6585702" y="2556367"/>
                <a:chExt cx="940319" cy="328185"/>
              </a:xfrm>
            </p:grpSpPr>
            <p:sp>
              <p:nvSpPr>
                <p:cNvPr id="30" name="角丸四角形 29">
                  <a:extLst>
                    <a:ext uri="{FF2B5EF4-FFF2-40B4-BE49-F238E27FC236}">
                      <a16:creationId xmlns:a16="http://schemas.microsoft.com/office/drawing/2014/main" id="{9E614D6F-B2EF-2740-8DC7-530C678F9467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AFF65C3C-B8E7-654D-9D70-DFAD95538950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1862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publisher</a:t>
                  </a:r>
                  <a:endParaRPr kumimoji="1" lang="ja-JP" altLang="en-US" sz="800"/>
                </a:p>
              </p:txBody>
            </p:sp>
          </p:grp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7211DE4-54A3-3C41-B0CC-EFD1103FDCCE}"/>
                  </a:ext>
                </a:extLst>
              </p:cNvPr>
              <p:cNvSpPr txBox="1"/>
              <p:nvPr/>
            </p:nvSpPr>
            <p:spPr>
              <a:xfrm>
                <a:off x="5901584" y="2630471"/>
                <a:ext cx="1910009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80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4A198229-EA7B-2147-9B1D-7225B67007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2954442"/>
                <a:ext cx="899990" cy="1673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1D5C6279-F433-7F42-A12F-54D90E1E90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78" y="3294244"/>
                <a:ext cx="906872" cy="10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E96FD219-BC3D-C64D-B58A-C7C203DD7C85}"/>
                  </a:ext>
                </a:extLst>
              </p:cNvPr>
              <p:cNvSpPr txBox="1"/>
              <p:nvPr/>
            </p:nvSpPr>
            <p:spPr>
              <a:xfrm>
                <a:off x="6693272" y="3341217"/>
                <a:ext cx="1721987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800" dirty="0">
                    <a:solidFill>
                      <a:srgbClr val="FF0000"/>
                    </a:solidFill>
                  </a:rPr>
                  <a:t> (Cob)</a:t>
                </a:r>
                <a:endParaRPr kumimoji="1" lang="ja-JP" altLang="en-US" sz="8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7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BEC400B4-D66E-AE40-A8DD-663A5FAB7A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2850" y="2594667"/>
                <a:ext cx="705241" cy="397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3F2EEE3C-345E-3B4E-94BB-F58EF1581AE8}"/>
                </a:ext>
              </a:extLst>
            </p:cNvPr>
            <p:cNvSpPr/>
            <p:nvPr/>
          </p:nvSpPr>
          <p:spPr>
            <a:xfrm>
              <a:off x="10951266" y="62542"/>
              <a:ext cx="1152128" cy="216025"/>
            </a:xfrm>
            <a:prstGeom prst="rect">
              <a:avLst/>
            </a:prstGeom>
            <a:solidFill>
              <a:srgbClr val="9BBB5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  <a:cs typeface="+mn-cs"/>
                </a:rPr>
                <a:t>Practice</a:t>
              </a:r>
              <a:endParaRPr kumimoji="0" lang="ja-JP" altLang="en-US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80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A-2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consumer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watch </a:t>
            </a:r>
            <a:r>
              <a:rPr lang="en-US" altLang="ja-JP" dirty="0" err="1"/>
              <a:t>cefstatus</a:t>
            </a:r>
            <a:r>
              <a:rPr lang="en-US" altLang="ja-JP" dirty="0"/>
              <a:t> </a:t>
            </a:r>
            <a:r>
              <a:rPr lang="ja-JP" altLang="en-US"/>
              <a:t>で統計情報確認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tail -f /</a:t>
            </a:r>
            <a:r>
              <a:rPr kumimoji="1" lang="en-US" altLang="ja-JP" dirty="0" err="1"/>
              <a:t>tmp</a:t>
            </a:r>
            <a:r>
              <a:rPr kumimoji="1" lang="en-US" altLang="ja-JP" dirty="0"/>
              <a:t>/video/</a:t>
            </a:r>
            <a:r>
              <a:rPr kumimoji="1" lang="en-US" altLang="ja-JP" dirty="0" err="1"/>
              <a:t>throughput.log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C16A306E-6D2A-0248-9EC2-862A0B76A499}"/>
              </a:ext>
            </a:extLst>
          </p:cNvPr>
          <p:cNvGrpSpPr/>
          <p:nvPr/>
        </p:nvGrpSpPr>
        <p:grpSpPr>
          <a:xfrm>
            <a:off x="6687373" y="62542"/>
            <a:ext cx="5416021" cy="3750247"/>
            <a:chOff x="6687373" y="62542"/>
            <a:chExt cx="5416021" cy="37502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4F271BC0-3596-204C-986D-BF6218521F77}"/>
                </a:ext>
              </a:extLst>
            </p:cNvPr>
            <p:cNvGrpSpPr/>
            <p:nvPr/>
          </p:nvGrpSpPr>
          <p:grpSpPr>
            <a:xfrm>
              <a:off x="6687373" y="835342"/>
              <a:ext cx="5350909" cy="2977447"/>
              <a:chOff x="743553" y="2018092"/>
              <a:chExt cx="8150998" cy="4535521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29BF2ECD-E760-BA4D-89E2-AE25D1F6092B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A33B716C-6519-A64E-A6E0-C88F0F71C4B9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2962442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 sz="10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9EC716C4-28DD-ED49-B054-819FF52CB2E3}"/>
                  </a:ext>
                </a:extLst>
              </p:cNvPr>
              <p:cNvSpPr txBox="1"/>
              <p:nvPr/>
            </p:nvSpPr>
            <p:spPr>
              <a:xfrm>
                <a:off x="4934541" y="4690293"/>
                <a:ext cx="3138255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/>
                  <a:t>Ubuntu 18.04 (VMware Fusion)</a:t>
                </a:r>
                <a:endParaRPr kumimoji="1" lang="ja-JP" altLang="en-US" sz="1050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2004D2E1-7615-5D46-927F-7D94114EC53C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46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DA127BFF-E881-5546-90FA-A5A94A931A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7F1C51B4-132D-4D47-AD66-76CFF4AD7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6C1FFA13-AAA2-DC4A-BE15-D9A56CB50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BE333AF4-6FA4-A349-BA7C-F9120A164D8A}"/>
                  </a:ext>
                </a:extLst>
              </p:cNvPr>
              <p:cNvSpPr txBox="1"/>
              <p:nvPr/>
            </p:nvSpPr>
            <p:spPr>
              <a:xfrm>
                <a:off x="1266897" y="4346511"/>
                <a:ext cx="2212798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/>
                  <a:t>ffplay</a:t>
                </a:r>
                <a:r>
                  <a:rPr kumimoji="1" lang="en-US" altLang="ja-JP" sz="800" dirty="0"/>
                  <a:t> -</a:t>
                </a:r>
                <a:r>
                  <a:rPr kumimoji="1" lang="en-US" altLang="ja-JP" sz="800" dirty="0" err="1"/>
                  <a:t>i</a:t>
                </a:r>
                <a:r>
                  <a:rPr kumimoji="1" lang="en-US" altLang="ja-JP" sz="800" dirty="0"/>
                  <a:t> /</a:t>
                </a:r>
                <a:r>
                  <a:rPr kumimoji="1" lang="en-US" altLang="ja-JP" sz="800" dirty="0" err="1"/>
                  <a:t>tmp</a:t>
                </a:r>
                <a:r>
                  <a:rPr kumimoji="1" lang="en-US" altLang="ja-JP" sz="800" dirty="0"/>
                  <a:t>/video/bbb.mp4</a:t>
                </a:r>
                <a:endParaRPr kumimoji="1" lang="ja-JP" altLang="en-US" sz="800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E11C92C8-B7E9-9344-8965-960D05B8D65F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1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56900E63-AC3B-BD4D-90E0-9A73C14E32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E4AE46F2-B9EA-A745-B8D2-FD6332D9D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89A8E3BA-BC51-0347-AD44-E1F07A28243E}"/>
                  </a:ext>
                </a:extLst>
              </p:cNvPr>
              <p:cNvSpPr txBox="1"/>
              <p:nvPr/>
            </p:nvSpPr>
            <p:spPr>
              <a:xfrm>
                <a:off x="6834944" y="4463611"/>
                <a:ext cx="1153038" cy="281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DA6A563-3644-DB40-9B7D-2F4DB01BB973}"/>
                  </a:ext>
                </a:extLst>
              </p:cNvPr>
              <p:cNvSpPr txBox="1"/>
              <p:nvPr/>
            </p:nvSpPr>
            <p:spPr>
              <a:xfrm>
                <a:off x="4017658" y="4758977"/>
                <a:ext cx="2723142" cy="35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900">
                  <a:solidFill>
                    <a:srgbClr val="51162A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E45A6465-3EE5-FE45-9A8F-B72DE24F3F7F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6" name="図 55">
                <a:extLst>
                  <a:ext uri="{FF2B5EF4-FFF2-40B4-BE49-F238E27FC236}">
                    <a16:creationId xmlns:a16="http://schemas.microsoft.com/office/drawing/2014/main" id="{A5939D52-5DE3-634C-A48C-7EF3378DD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4F06A9E1-7A38-654F-B369-2024980C8B15}"/>
                  </a:ext>
                </a:extLst>
              </p:cNvPr>
              <p:cNvSpPr txBox="1"/>
              <p:nvPr/>
            </p:nvSpPr>
            <p:spPr>
              <a:xfrm>
                <a:off x="4122095" y="2898369"/>
                <a:ext cx="2149161" cy="46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700" dirty="0" err="1"/>
                  <a:t>cefgetstream</a:t>
                </a:r>
                <a:r>
                  <a:rPr kumimoji="1" lang="en-US" altLang="ja-JP" sz="700" dirty="0"/>
                  <a:t> </a:t>
                </a:r>
                <a:r>
                  <a:rPr kumimoji="1" lang="en-US" altLang="ja-JP" sz="700" dirty="0" err="1"/>
                  <a:t>ccnx</a:t>
                </a:r>
                <a:r>
                  <a:rPr kumimoji="1" lang="en-US" altLang="ja-JP" sz="700" dirty="0"/>
                  <a:t>:/stream</a:t>
                </a:r>
              </a:p>
              <a:p>
                <a:r>
                  <a:rPr kumimoji="1" lang="en-US" altLang="ja-JP" sz="700" dirty="0"/>
                  <a:t> &gt; /</a:t>
                </a:r>
                <a:r>
                  <a:rPr kumimoji="1" lang="en-US" altLang="ja-JP" sz="700" dirty="0" err="1"/>
                  <a:t>tmp</a:t>
                </a:r>
                <a:r>
                  <a:rPr kumimoji="1" lang="en-US" altLang="ja-JP" sz="700" dirty="0"/>
                  <a:t>/video/bbb.mp4</a:t>
                </a:r>
                <a:endParaRPr kumimoji="1" lang="ja-JP" altLang="en-US" sz="700"/>
              </a:p>
            </p:txBody>
          </p: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69BB84A3-953D-8C45-9C20-51120A2A8F5A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91599" cy="328185"/>
                <a:chOff x="6585702" y="2556367"/>
                <a:chExt cx="991599" cy="328185"/>
              </a:xfrm>
            </p:grpSpPr>
            <p:sp>
              <p:nvSpPr>
                <p:cNvPr id="72" name="角丸四角形 71">
                  <a:extLst>
                    <a:ext uri="{FF2B5EF4-FFF2-40B4-BE49-F238E27FC236}">
                      <a16:creationId xmlns:a16="http://schemas.microsoft.com/office/drawing/2014/main" id="{D6674797-4BF5-8B48-9BB7-8FB15F6C2167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998B1EBC-670A-854F-989F-004ABCF57816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6990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consumer</a:t>
                  </a:r>
                  <a:endParaRPr kumimoji="1" lang="ja-JP" altLang="en-US" sz="800"/>
                </a:p>
              </p:txBody>
            </p:sp>
          </p:grpSp>
          <p:sp>
            <p:nvSpPr>
              <p:cNvPr id="59" name="円柱 58">
                <a:extLst>
                  <a:ext uri="{FF2B5EF4-FFF2-40B4-BE49-F238E27FC236}">
                    <a16:creationId xmlns:a16="http://schemas.microsoft.com/office/drawing/2014/main" id="{E7F1DE3D-3472-0A4C-A03E-1FA563169C0A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38EEECDD-5E2E-D44F-95DD-85C21AEF6D1E}"/>
                  </a:ext>
                </a:extLst>
              </p:cNvPr>
              <p:cNvSpPr txBox="1"/>
              <p:nvPr/>
            </p:nvSpPr>
            <p:spPr>
              <a:xfrm>
                <a:off x="6157935" y="5627485"/>
                <a:ext cx="1541290" cy="562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9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9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9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FA8DD2AB-ADBD-BE45-B30E-A44A886EB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A4180A6B-2F53-2246-B346-A2196496D92B}"/>
                  </a:ext>
                </a:extLst>
              </p:cNvPr>
              <p:cNvSpPr/>
              <p:nvPr/>
            </p:nvSpPr>
            <p:spPr>
              <a:xfrm>
                <a:off x="7451816" y="2396229"/>
                <a:ext cx="1090085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63" name="図 62">
                <a:extLst>
                  <a:ext uri="{FF2B5EF4-FFF2-40B4-BE49-F238E27FC236}">
                    <a16:creationId xmlns:a16="http://schemas.microsoft.com/office/drawing/2014/main" id="{61685468-3E7C-AF4B-970D-DD0877D28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443" y="2954442"/>
                <a:ext cx="608250" cy="582183"/>
              </a:xfrm>
              <a:prstGeom prst="rect">
                <a:avLst/>
              </a:prstGeom>
            </p:spPr>
          </p:pic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F31C3EA2-4CEC-174A-B866-3CD1DE269A13}"/>
                  </a:ext>
                </a:extLst>
              </p:cNvPr>
              <p:cNvGrpSpPr/>
              <p:nvPr/>
            </p:nvGrpSpPr>
            <p:grpSpPr>
              <a:xfrm>
                <a:off x="7491016" y="2278716"/>
                <a:ext cx="940319" cy="328185"/>
                <a:chOff x="6585702" y="2556367"/>
                <a:chExt cx="940319" cy="328185"/>
              </a:xfrm>
            </p:grpSpPr>
            <p:sp>
              <p:nvSpPr>
                <p:cNvPr id="70" name="角丸四角形 69">
                  <a:extLst>
                    <a:ext uri="{FF2B5EF4-FFF2-40B4-BE49-F238E27FC236}">
                      <a16:creationId xmlns:a16="http://schemas.microsoft.com/office/drawing/2014/main" id="{D89FBC99-1908-1E4A-93D5-4CF737A5CEF8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1B62B582-0964-1748-BA3C-26BE0ADC1698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1862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publisher</a:t>
                  </a:r>
                  <a:endParaRPr kumimoji="1" lang="ja-JP" altLang="en-US" sz="800"/>
                </a:p>
              </p:txBody>
            </p:sp>
          </p:grp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64BA15B6-2CCB-E84B-B557-64EE17D05488}"/>
                  </a:ext>
                </a:extLst>
              </p:cNvPr>
              <p:cNvSpPr txBox="1"/>
              <p:nvPr/>
            </p:nvSpPr>
            <p:spPr>
              <a:xfrm>
                <a:off x="5901584" y="2630471"/>
                <a:ext cx="1910009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80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66" name="直線矢印コネクタ 65">
                <a:extLst>
                  <a:ext uri="{FF2B5EF4-FFF2-40B4-BE49-F238E27FC236}">
                    <a16:creationId xmlns:a16="http://schemas.microsoft.com/office/drawing/2014/main" id="{69B1B95C-8679-7747-864A-AE0BFADB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2954442"/>
                <a:ext cx="899990" cy="1673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8885CA1B-CDE1-0A4F-ABFA-2022730E7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78" y="3294244"/>
                <a:ext cx="906872" cy="10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E1477388-829B-B541-A05F-DEE4AD6EE1AF}"/>
                  </a:ext>
                </a:extLst>
              </p:cNvPr>
              <p:cNvSpPr txBox="1"/>
              <p:nvPr/>
            </p:nvSpPr>
            <p:spPr>
              <a:xfrm>
                <a:off x="6693272" y="3341217"/>
                <a:ext cx="1721987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800" dirty="0">
                    <a:solidFill>
                      <a:srgbClr val="FF0000"/>
                    </a:solidFill>
                  </a:rPr>
                  <a:t> (Cob)</a:t>
                </a:r>
                <a:endParaRPr kumimoji="1" lang="ja-JP" altLang="en-US" sz="8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9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3AC02EBF-395A-F047-8108-9017EDEA4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2850" y="2594667"/>
                <a:ext cx="705241" cy="397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8BAD66B5-E737-5244-9673-6EB4E1005B30}"/>
                </a:ext>
              </a:extLst>
            </p:cNvPr>
            <p:cNvSpPr/>
            <p:nvPr/>
          </p:nvSpPr>
          <p:spPr>
            <a:xfrm>
              <a:off x="10951266" y="62542"/>
              <a:ext cx="1152128" cy="216025"/>
            </a:xfrm>
            <a:prstGeom prst="rect">
              <a:avLst/>
            </a:prstGeom>
            <a:solidFill>
              <a:srgbClr val="9BBB5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  <a:cs typeface="+mn-cs"/>
                </a:rPr>
                <a:t>Practice</a:t>
              </a:r>
              <a:endParaRPr kumimoji="0" lang="ja-JP" altLang="en-US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82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9D9E64-D264-5040-8E1F-31C35B4C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Contents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0A7BB9-172A-5B47-ABB0-9B84B44B8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132094"/>
            <a:ext cx="10515600" cy="4351338"/>
          </a:xfrm>
        </p:spPr>
        <p:txBody>
          <a:bodyPr>
            <a:normAutofit/>
          </a:bodyPr>
          <a:lstStyle/>
          <a:p>
            <a:r>
              <a:rPr lang="ja-JP" altLang="en-US"/>
              <a:t>本</a:t>
            </a:r>
            <a:r>
              <a:rPr lang="en-US" altLang="ja-JP" dirty="0"/>
              <a:t>Practice</a:t>
            </a:r>
            <a:r>
              <a:rPr lang="ja-JP" altLang="en-US"/>
              <a:t>の目的・全体像の説明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の概要</a:t>
            </a:r>
            <a:endParaRPr lang="en-US" altLang="ja-JP" dirty="0"/>
          </a:p>
          <a:p>
            <a:r>
              <a:rPr lang="en-US" altLang="ja-JP" dirty="0"/>
              <a:t>Docker </a:t>
            </a:r>
            <a:r>
              <a:rPr lang="ja-JP" altLang="en-US"/>
              <a:t>を用いた</a:t>
            </a:r>
            <a:r>
              <a:rPr lang="en-US" altLang="ja-JP" dirty="0"/>
              <a:t> </a:t>
            </a:r>
            <a:r>
              <a:rPr lang="en-US" altLang="ja-JP" dirty="0" err="1"/>
              <a:t>Cefore</a:t>
            </a:r>
            <a:r>
              <a:rPr lang="en-US" altLang="ja-JP" dirty="0"/>
              <a:t> </a:t>
            </a:r>
            <a:r>
              <a:rPr lang="ja-JP" altLang="en-US"/>
              <a:t>導入方法</a:t>
            </a:r>
            <a:endParaRPr lang="en-US" altLang="ja-JP" dirty="0"/>
          </a:p>
          <a:p>
            <a:r>
              <a:rPr kumimoji="1" lang="en-US" altLang="ja-JP" dirty="0"/>
              <a:t>Practice A</a:t>
            </a:r>
          </a:p>
          <a:p>
            <a:pPr lvl="1"/>
            <a:r>
              <a:rPr lang="en-US" altLang="ja-JP" dirty="0"/>
              <a:t>[A-1] </a:t>
            </a:r>
            <a:r>
              <a:rPr lang="ja-JP" altLang="en-US"/>
              <a:t>グローバル通信シナリオ</a:t>
            </a:r>
            <a:endParaRPr lang="en-US" altLang="ja-JP" dirty="0"/>
          </a:p>
          <a:p>
            <a:pPr lvl="1"/>
            <a:r>
              <a:rPr lang="en-US" altLang="ja-JP" dirty="0"/>
              <a:t>[A-2] </a:t>
            </a:r>
            <a:r>
              <a:rPr lang="ja-JP" altLang="en-US"/>
              <a:t>ローカル通信シナリオ</a:t>
            </a:r>
            <a:endParaRPr lang="en-US" altLang="ja-JP" dirty="0"/>
          </a:p>
          <a:p>
            <a:r>
              <a:rPr lang="ja-JP" altLang="en-US"/>
              <a:t>まとめ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546119-F8EB-B946-8E0A-1EE69321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16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75896-779D-2946-B5A9-65599066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Practice A-3 [Pending...]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C1DEEA-1E79-D24A-ABF4-98A0F15E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5"/>
            <a:ext cx="5881976" cy="4351338"/>
          </a:xfrm>
        </p:spPr>
        <p:txBody>
          <a:bodyPr/>
          <a:lstStyle/>
          <a:p>
            <a:r>
              <a:rPr kumimoji="1" lang="en-US" altLang="ja-JP" dirty="0"/>
              <a:t>publisher </a:t>
            </a:r>
            <a:r>
              <a:rPr kumimoji="1" lang="ja-JP" altLang="en-US"/>
              <a:t>にログイン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cefputstream</a:t>
            </a:r>
            <a:r>
              <a:rPr lang="en-US" altLang="ja-JP" dirty="0"/>
              <a:t> </a:t>
            </a:r>
            <a:r>
              <a:rPr lang="ja-JP" altLang="en-US"/>
              <a:t>するコンテンツを変更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consumer </a:t>
            </a:r>
            <a:r>
              <a:rPr lang="ja-JP" altLang="en-US"/>
              <a:t>にログイン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 err="1"/>
              <a:t>cefgetstream</a:t>
            </a:r>
            <a:r>
              <a:rPr lang="en-US" altLang="ja-JP" dirty="0"/>
              <a:t> &amp; playback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FD7739-FDCB-2645-8D71-61A58B7F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865C831E-9D88-2D41-A3BC-AB52507849A5}"/>
              </a:ext>
            </a:extLst>
          </p:cNvPr>
          <p:cNvGrpSpPr/>
          <p:nvPr/>
        </p:nvGrpSpPr>
        <p:grpSpPr>
          <a:xfrm>
            <a:off x="6687373" y="62542"/>
            <a:ext cx="5416021" cy="3750247"/>
            <a:chOff x="6687373" y="62542"/>
            <a:chExt cx="5416021" cy="3750247"/>
          </a:xfrm>
        </p:grpSpPr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id="{51859C11-1781-F04B-9CC5-95CCE1FDC2F5}"/>
                </a:ext>
              </a:extLst>
            </p:cNvPr>
            <p:cNvGrpSpPr/>
            <p:nvPr/>
          </p:nvGrpSpPr>
          <p:grpSpPr>
            <a:xfrm>
              <a:off x="6687373" y="835342"/>
              <a:ext cx="5350909" cy="2977447"/>
              <a:chOff x="743553" y="2018092"/>
              <a:chExt cx="8150998" cy="4535521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FFDAF55F-AAB1-CC4F-80E2-140318AF8A9A}"/>
                  </a:ext>
                </a:extLst>
              </p:cNvPr>
              <p:cNvSpPr/>
              <p:nvPr/>
            </p:nvSpPr>
            <p:spPr>
              <a:xfrm>
                <a:off x="743553" y="2018092"/>
                <a:ext cx="8150998" cy="45345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8966F9BA-4046-3B4F-BF54-C052D3B6A308}"/>
                  </a:ext>
                </a:extLst>
              </p:cNvPr>
              <p:cNvSpPr txBox="1"/>
              <p:nvPr/>
            </p:nvSpPr>
            <p:spPr>
              <a:xfrm>
                <a:off x="802302" y="6166825"/>
                <a:ext cx="2962442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>
                    <a:solidFill>
                      <a:schemeClr val="accent1"/>
                    </a:solidFill>
                  </a:rPr>
                  <a:t>macOS 10.15 (MacBook Pro)</a:t>
                </a:r>
                <a:endParaRPr kumimoji="1" lang="ja-JP" altLang="en-US" sz="105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E2683579-65AE-384C-A49D-A1042E0EC429}"/>
                  </a:ext>
                </a:extLst>
              </p:cNvPr>
              <p:cNvSpPr txBox="1"/>
              <p:nvPr/>
            </p:nvSpPr>
            <p:spPr>
              <a:xfrm>
                <a:off x="4934541" y="4690293"/>
                <a:ext cx="3138255" cy="38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/>
                  <a:t>Ubuntu 18.04 (VMware Fusion)</a:t>
                </a:r>
                <a:endParaRPr kumimoji="1" lang="ja-JP" altLang="en-US" sz="1050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BAD91094-C375-EF48-BBB2-5CCF82910E5D}"/>
                  </a:ext>
                </a:extLst>
              </p:cNvPr>
              <p:cNvSpPr/>
              <p:nvPr/>
            </p:nvSpPr>
            <p:spPr>
              <a:xfrm>
                <a:off x="4000613" y="2248970"/>
                <a:ext cx="4681472" cy="28181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51162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46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9229D522-09D8-7D48-8550-49EBAC636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825" y="3082463"/>
                <a:ext cx="1166310" cy="657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FFmpeg を使用した Android のマルチメディア操作">
                <a:extLst>
                  <a:ext uri="{FF2B5EF4-FFF2-40B4-BE49-F238E27FC236}">
                    <a16:creationId xmlns:a16="http://schemas.microsoft.com/office/drawing/2014/main" id="{170EEEB9-3D56-B340-AE20-48B36E3FD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730" y="3802039"/>
                <a:ext cx="1809281" cy="5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107548AB-AC5D-8142-AB02-C07A9AC2A5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4442" y="4701394"/>
                <a:ext cx="3475097" cy="997658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4A927F1E-8092-DC4E-B6B5-F449C39FC9E5}"/>
                  </a:ext>
                </a:extLst>
              </p:cNvPr>
              <p:cNvSpPr txBox="1"/>
              <p:nvPr/>
            </p:nvSpPr>
            <p:spPr>
              <a:xfrm>
                <a:off x="1266897" y="4346511"/>
                <a:ext cx="2212798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/>
                  <a:t>ffplay</a:t>
                </a:r>
                <a:r>
                  <a:rPr kumimoji="1" lang="en-US" altLang="ja-JP" sz="800" dirty="0"/>
                  <a:t> -</a:t>
                </a:r>
                <a:r>
                  <a:rPr kumimoji="1" lang="en-US" altLang="ja-JP" sz="800" dirty="0" err="1"/>
                  <a:t>i</a:t>
                </a:r>
                <a:r>
                  <a:rPr kumimoji="1" lang="en-US" altLang="ja-JP" sz="800" dirty="0"/>
                  <a:t> /</a:t>
                </a:r>
                <a:r>
                  <a:rPr kumimoji="1" lang="en-US" altLang="ja-JP" sz="800" dirty="0" err="1"/>
                  <a:t>tmp</a:t>
                </a:r>
                <a:r>
                  <a:rPr kumimoji="1" lang="en-US" altLang="ja-JP" sz="800" dirty="0"/>
                  <a:t>/video/bbb.mp4</a:t>
                </a:r>
                <a:endParaRPr kumimoji="1" lang="ja-JP" altLang="en-US" sz="800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871350B2-0F09-034C-836D-E3DAF5C0A31A}"/>
                  </a:ext>
                </a:extLst>
              </p:cNvPr>
              <p:cNvSpPr/>
              <p:nvPr/>
            </p:nvSpPr>
            <p:spPr>
              <a:xfrm>
                <a:off x="5707569" y="3704803"/>
                <a:ext cx="2874786" cy="1009221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1" name="Picture 2" descr="Launch Web with Docker | (日本語) 株式会社ブリスウェル ベトナム">
                <a:extLst>
                  <a:ext uri="{FF2B5EF4-FFF2-40B4-BE49-F238E27FC236}">
                    <a16:creationId xmlns:a16="http://schemas.microsoft.com/office/drawing/2014/main" id="{72922EA3-43EA-9549-A09B-C63662174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7605" y="3850212"/>
                <a:ext cx="881781" cy="7531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4" descr="Black Everyday Company: docker-composeのvolumesで指定したホストのディレクトリがマウントされずハマった">
                <a:extLst>
                  <a:ext uri="{FF2B5EF4-FFF2-40B4-BE49-F238E27FC236}">
                    <a16:creationId xmlns:a16="http://schemas.microsoft.com/office/drawing/2014/main" id="{4801E447-9A10-5D44-812E-D6916336AB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68" r="22376"/>
              <a:stretch/>
            </p:blipFill>
            <p:spPr bwMode="auto">
              <a:xfrm>
                <a:off x="7489324" y="3816791"/>
                <a:ext cx="740413" cy="721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テキスト ボックス 52">
                <a:extLst>
                  <a:ext uri="{FF2B5EF4-FFF2-40B4-BE49-F238E27FC236}">
                    <a16:creationId xmlns:a16="http://schemas.microsoft.com/office/drawing/2014/main" id="{97C409F6-4A28-A943-ABD6-DF498A62F406}"/>
                  </a:ext>
                </a:extLst>
              </p:cNvPr>
              <p:cNvSpPr txBox="1"/>
              <p:nvPr/>
            </p:nvSpPr>
            <p:spPr>
              <a:xfrm>
                <a:off x="6834944" y="4463611"/>
                <a:ext cx="1153038" cy="281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" dirty="0">
                    <a:solidFill>
                      <a:schemeClr val="bg2">
                        <a:lumMod val="25000"/>
                      </a:schemeClr>
                    </a:solidFill>
                  </a:rPr>
                  <a:t>docker-compose</a:t>
                </a:r>
                <a:endParaRPr kumimoji="1" lang="ja-JP" altLang="en-US" sz="60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D9617EC9-1778-A246-835C-07308222CAF7}"/>
                  </a:ext>
                </a:extLst>
              </p:cNvPr>
              <p:cNvSpPr txBox="1"/>
              <p:nvPr/>
            </p:nvSpPr>
            <p:spPr>
              <a:xfrm>
                <a:off x="4017658" y="4758977"/>
                <a:ext cx="2723142" cy="351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rgbClr val="51162A"/>
                    </a:solidFill>
                  </a:rPr>
                  <a:t>Ubuntu 18.04 (VMware Fusion)</a:t>
                </a:r>
                <a:endParaRPr kumimoji="1" lang="ja-JP" altLang="en-US" sz="900">
                  <a:solidFill>
                    <a:srgbClr val="51162A"/>
                  </a:solidFill>
                </a:endParaRP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9C32B0BB-DAAB-D34F-9A6C-2FF756842D5D}"/>
                  </a:ext>
                </a:extLst>
              </p:cNvPr>
              <p:cNvSpPr/>
              <p:nvPr/>
            </p:nvSpPr>
            <p:spPr>
              <a:xfrm>
                <a:off x="5707569" y="2396229"/>
                <a:ext cx="1127376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56" name="図 55">
                <a:extLst>
                  <a:ext uri="{FF2B5EF4-FFF2-40B4-BE49-F238E27FC236}">
                    <a16:creationId xmlns:a16="http://schemas.microsoft.com/office/drawing/2014/main" id="{5B8EDCA4-CA14-7646-ABCA-8BCE3D38C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196" y="2954442"/>
                <a:ext cx="608250" cy="582183"/>
              </a:xfrm>
              <a:prstGeom prst="rect">
                <a:avLst/>
              </a:prstGeom>
            </p:spPr>
          </p:pic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AAB6FAB7-F6AF-D745-A9AF-083B251A1670}"/>
                  </a:ext>
                </a:extLst>
              </p:cNvPr>
              <p:cNvSpPr txBox="1"/>
              <p:nvPr/>
            </p:nvSpPr>
            <p:spPr>
              <a:xfrm>
                <a:off x="4122095" y="2898369"/>
                <a:ext cx="2149161" cy="46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700" dirty="0" err="1"/>
                  <a:t>cefgetstream</a:t>
                </a:r>
                <a:r>
                  <a:rPr kumimoji="1" lang="en-US" altLang="ja-JP" sz="700" dirty="0"/>
                  <a:t> </a:t>
                </a:r>
                <a:r>
                  <a:rPr kumimoji="1" lang="en-US" altLang="ja-JP" sz="700" dirty="0" err="1"/>
                  <a:t>ccnx</a:t>
                </a:r>
                <a:r>
                  <a:rPr kumimoji="1" lang="en-US" altLang="ja-JP" sz="700" dirty="0"/>
                  <a:t>:/stream</a:t>
                </a:r>
              </a:p>
              <a:p>
                <a:r>
                  <a:rPr kumimoji="1" lang="en-US" altLang="ja-JP" sz="700" dirty="0"/>
                  <a:t> &gt; /</a:t>
                </a:r>
                <a:r>
                  <a:rPr kumimoji="1" lang="en-US" altLang="ja-JP" sz="700" dirty="0" err="1"/>
                  <a:t>tmp</a:t>
                </a:r>
                <a:r>
                  <a:rPr kumimoji="1" lang="en-US" altLang="ja-JP" sz="700" dirty="0"/>
                  <a:t>/video/bbb.mp4</a:t>
                </a:r>
                <a:endParaRPr kumimoji="1" lang="ja-JP" altLang="en-US" sz="700"/>
              </a:p>
            </p:txBody>
          </p:sp>
          <p:grpSp>
            <p:nvGrpSpPr>
              <p:cNvPr id="58" name="グループ化 57">
                <a:extLst>
                  <a:ext uri="{FF2B5EF4-FFF2-40B4-BE49-F238E27FC236}">
                    <a16:creationId xmlns:a16="http://schemas.microsoft.com/office/drawing/2014/main" id="{6ED22A63-D179-5247-BFD0-2CAF4DFB5465}"/>
                  </a:ext>
                </a:extLst>
              </p:cNvPr>
              <p:cNvGrpSpPr/>
              <p:nvPr/>
            </p:nvGrpSpPr>
            <p:grpSpPr>
              <a:xfrm>
                <a:off x="5746769" y="2278716"/>
                <a:ext cx="991599" cy="328185"/>
                <a:chOff x="6585702" y="2556367"/>
                <a:chExt cx="991599" cy="328185"/>
              </a:xfrm>
            </p:grpSpPr>
            <p:sp>
              <p:nvSpPr>
                <p:cNvPr id="72" name="角丸四角形 71">
                  <a:extLst>
                    <a:ext uri="{FF2B5EF4-FFF2-40B4-BE49-F238E27FC236}">
                      <a16:creationId xmlns:a16="http://schemas.microsoft.com/office/drawing/2014/main" id="{04432F9A-3258-A746-859A-7517E6159702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3" name="テキスト ボックス 72">
                  <a:extLst>
                    <a:ext uri="{FF2B5EF4-FFF2-40B4-BE49-F238E27FC236}">
                      <a16:creationId xmlns:a16="http://schemas.microsoft.com/office/drawing/2014/main" id="{D093651D-BFD3-774D-9C04-D1D5684C8B01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6990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consumer</a:t>
                  </a:r>
                  <a:endParaRPr kumimoji="1" lang="ja-JP" altLang="en-US" sz="800"/>
                </a:p>
              </p:txBody>
            </p:sp>
          </p:grpSp>
          <p:sp>
            <p:nvSpPr>
              <p:cNvPr id="59" name="円柱 58">
                <a:extLst>
                  <a:ext uri="{FF2B5EF4-FFF2-40B4-BE49-F238E27FC236}">
                    <a16:creationId xmlns:a16="http://schemas.microsoft.com/office/drawing/2014/main" id="{C9AED479-FEC6-5D4F-A7CA-C3ACAFD1584F}"/>
                  </a:ext>
                </a:extLst>
              </p:cNvPr>
              <p:cNvSpPr/>
              <p:nvPr/>
            </p:nvSpPr>
            <p:spPr>
              <a:xfrm>
                <a:off x="6097713" y="5404583"/>
                <a:ext cx="1559160" cy="84268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id="{77C228DE-E6AB-9142-B9A0-B2B1410FC541}"/>
                  </a:ext>
                </a:extLst>
              </p:cNvPr>
              <p:cNvSpPr txBox="1"/>
              <p:nvPr/>
            </p:nvSpPr>
            <p:spPr>
              <a:xfrm>
                <a:off x="6157935" y="5627485"/>
                <a:ext cx="1541290" cy="562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shared directory</a:t>
                </a:r>
              </a:p>
              <a:p>
                <a:r>
                  <a:rPr kumimoji="1" lang="en-US" altLang="ja-JP" sz="900" dirty="0">
                    <a:solidFill>
                      <a:schemeClr val="bg1"/>
                    </a:solidFill>
                  </a:rPr>
                  <a:t>/</a:t>
                </a:r>
                <a:r>
                  <a:rPr kumimoji="1" lang="en-US" altLang="ja-JP" sz="900" dirty="0" err="1">
                    <a:solidFill>
                      <a:schemeClr val="bg1"/>
                    </a:solidFill>
                  </a:rPr>
                  <a:t>tmp</a:t>
                </a:r>
                <a:r>
                  <a:rPr kumimoji="1" lang="en-US" altLang="ja-JP" sz="900" dirty="0">
                    <a:solidFill>
                      <a:schemeClr val="bg1"/>
                    </a:solidFill>
                  </a:rPr>
                  <a:t>/video/</a:t>
                </a:r>
                <a:endParaRPr kumimoji="1" lang="ja-JP" altLang="en-US" sz="9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A6AFA3A5-C64C-2449-8216-D00A56CB8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1892" y="3513823"/>
                <a:ext cx="0" cy="18348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10672DB3-D923-964A-93AE-6314CC0A5A2D}"/>
                  </a:ext>
                </a:extLst>
              </p:cNvPr>
              <p:cNvSpPr/>
              <p:nvPr/>
            </p:nvSpPr>
            <p:spPr>
              <a:xfrm>
                <a:off x="7451816" y="2396229"/>
                <a:ext cx="1090085" cy="126181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pic>
            <p:nvPicPr>
              <p:cNvPr id="63" name="図 62">
                <a:extLst>
                  <a:ext uri="{FF2B5EF4-FFF2-40B4-BE49-F238E27FC236}">
                    <a16:creationId xmlns:a16="http://schemas.microsoft.com/office/drawing/2014/main" id="{8988BDD7-4363-9E42-B59C-BD73B808C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4443" y="2954442"/>
                <a:ext cx="608250" cy="582183"/>
              </a:xfrm>
              <a:prstGeom prst="rect">
                <a:avLst/>
              </a:prstGeom>
            </p:spPr>
          </p:pic>
          <p:grpSp>
            <p:nvGrpSpPr>
              <p:cNvPr id="64" name="グループ化 63">
                <a:extLst>
                  <a:ext uri="{FF2B5EF4-FFF2-40B4-BE49-F238E27FC236}">
                    <a16:creationId xmlns:a16="http://schemas.microsoft.com/office/drawing/2014/main" id="{C52E8CE3-7923-7843-B076-A357775A5710}"/>
                  </a:ext>
                </a:extLst>
              </p:cNvPr>
              <p:cNvGrpSpPr/>
              <p:nvPr/>
            </p:nvGrpSpPr>
            <p:grpSpPr>
              <a:xfrm>
                <a:off x="7491016" y="2278716"/>
                <a:ext cx="940319" cy="328185"/>
                <a:chOff x="6585702" y="2556367"/>
                <a:chExt cx="940319" cy="328185"/>
              </a:xfrm>
            </p:grpSpPr>
            <p:sp>
              <p:nvSpPr>
                <p:cNvPr id="70" name="角丸四角形 69">
                  <a:extLst>
                    <a:ext uri="{FF2B5EF4-FFF2-40B4-BE49-F238E27FC236}">
                      <a16:creationId xmlns:a16="http://schemas.microsoft.com/office/drawing/2014/main" id="{69A449BA-99CF-8146-88D3-BFCF5B1D4848}"/>
                    </a:ext>
                  </a:extLst>
                </p:cNvPr>
                <p:cNvSpPr/>
                <p:nvPr/>
              </p:nvSpPr>
              <p:spPr>
                <a:xfrm>
                  <a:off x="6585702" y="2595319"/>
                  <a:ext cx="901190" cy="2241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1050"/>
                </a:p>
              </p:txBody>
            </p:sp>
            <p:sp>
              <p:nvSpPr>
                <p:cNvPr id="71" name="テキスト ボックス 70">
                  <a:extLst>
                    <a:ext uri="{FF2B5EF4-FFF2-40B4-BE49-F238E27FC236}">
                      <a16:creationId xmlns:a16="http://schemas.microsoft.com/office/drawing/2014/main" id="{7564E405-E862-D949-B0A4-D761BE130AAD}"/>
                    </a:ext>
                  </a:extLst>
                </p:cNvPr>
                <p:cNvSpPr txBox="1"/>
                <p:nvPr/>
              </p:nvSpPr>
              <p:spPr>
                <a:xfrm>
                  <a:off x="6607400" y="2556367"/>
                  <a:ext cx="918621" cy="3281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sz="800" dirty="0"/>
                    <a:t>publisher</a:t>
                  </a:r>
                  <a:endParaRPr kumimoji="1" lang="ja-JP" altLang="en-US" sz="800"/>
                </a:p>
              </p:txBody>
            </p:sp>
          </p:grp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63577E8B-1F2B-D646-ACFA-1C921B68908F}"/>
                  </a:ext>
                </a:extLst>
              </p:cNvPr>
              <p:cNvSpPr txBox="1"/>
              <p:nvPr/>
            </p:nvSpPr>
            <p:spPr>
              <a:xfrm>
                <a:off x="5901584" y="2630471"/>
                <a:ext cx="1910009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>
                    <a:solidFill>
                      <a:srgbClr val="0432FF"/>
                    </a:solidFill>
                  </a:rPr>
                  <a:t>Symbolic Interest (SMI)</a:t>
                </a:r>
                <a:endParaRPr kumimoji="1" lang="ja-JP" altLang="en-US" sz="800">
                  <a:solidFill>
                    <a:srgbClr val="0432FF"/>
                  </a:solidFill>
                </a:endParaRPr>
              </a:p>
            </p:txBody>
          </p:sp>
          <p:cxnSp>
            <p:nvCxnSpPr>
              <p:cNvPr id="66" name="直線矢印コネクタ 65">
                <a:extLst>
                  <a:ext uri="{FF2B5EF4-FFF2-40B4-BE49-F238E27FC236}">
                    <a16:creationId xmlns:a16="http://schemas.microsoft.com/office/drawing/2014/main" id="{28809AED-BBC3-AC4E-A253-972C257902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81560" y="2954442"/>
                <a:ext cx="899990" cy="1673"/>
              </a:xfrm>
              <a:prstGeom prst="straightConnector1">
                <a:avLst/>
              </a:prstGeom>
              <a:ln w="28575">
                <a:solidFill>
                  <a:srgbClr val="0432FF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5C3B6E52-B32D-EE42-A1EB-048E95325E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78" y="3294244"/>
                <a:ext cx="906872" cy="105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BF4D95FF-73A6-5446-8F03-E54692B1FCF1}"/>
                  </a:ext>
                </a:extLst>
              </p:cNvPr>
              <p:cNvSpPr txBox="1"/>
              <p:nvPr/>
            </p:nvSpPr>
            <p:spPr>
              <a:xfrm>
                <a:off x="6693272" y="3341217"/>
                <a:ext cx="1721987" cy="328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err="1">
                    <a:solidFill>
                      <a:srgbClr val="FF0000"/>
                    </a:solidFill>
                  </a:rPr>
                  <a:t>ContentObject</a:t>
                </a:r>
                <a:r>
                  <a:rPr kumimoji="1" lang="en-US" altLang="ja-JP" sz="800" dirty="0">
                    <a:solidFill>
                      <a:srgbClr val="FF0000"/>
                    </a:solidFill>
                  </a:rPr>
                  <a:t> (Cob)</a:t>
                </a:r>
                <a:endParaRPr kumimoji="1" lang="ja-JP" altLang="en-US" sz="8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69" name="Picture 6" descr="Big Buck Bunny 60fps 4K - Official Blender Foundation Short Film - YouTube">
                <a:extLst>
                  <a:ext uri="{FF2B5EF4-FFF2-40B4-BE49-F238E27FC236}">
                    <a16:creationId xmlns:a16="http://schemas.microsoft.com/office/drawing/2014/main" id="{93711AED-8EFD-9042-A2ED-149A0E5CD8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2850" y="2594667"/>
                <a:ext cx="705241" cy="3973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C796EC34-B1A0-4A42-B456-18F87D7006AE}"/>
                </a:ext>
              </a:extLst>
            </p:cNvPr>
            <p:cNvSpPr/>
            <p:nvPr/>
          </p:nvSpPr>
          <p:spPr>
            <a:xfrm>
              <a:off x="10951266" y="62542"/>
              <a:ext cx="1152128" cy="216025"/>
            </a:xfrm>
            <a:prstGeom prst="rect">
              <a:avLst/>
            </a:prstGeom>
            <a:solidFill>
              <a:srgbClr val="9BBB59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メイリオ"/>
                  <a:cs typeface="+mn-cs"/>
                </a:rPr>
                <a:t>Practice</a:t>
              </a:r>
              <a:endParaRPr kumimoji="0" lang="ja-JP" altLang="en-US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939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BFB5E6-D035-994F-AE5F-3F52C91B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トラブルシューティング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66AED-0F7D-624F-8B50-B8292BF1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D8FAFC-EB77-BF46-B1EF-3F897A64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197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EBEDB1-FB54-DE40-9FFA-CD0C497F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F06B80-E501-C245-A3C1-16F803579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ログデータ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53274C-986F-FF49-A520-51E0D6DA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67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楕円 182">
            <a:extLst>
              <a:ext uri="{FF2B5EF4-FFF2-40B4-BE49-F238E27FC236}">
                <a16:creationId xmlns:a16="http://schemas.microsoft.com/office/drawing/2014/main" id="{D15D9A24-C18B-6147-9920-808EA153F16D}"/>
              </a:ext>
            </a:extLst>
          </p:cNvPr>
          <p:cNvSpPr/>
          <p:nvPr/>
        </p:nvSpPr>
        <p:spPr bwMode="auto">
          <a:xfrm>
            <a:off x="1744024" y="2019442"/>
            <a:ext cx="1800023" cy="546938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5D60387-7A1C-C649-8A49-F8EE9422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44" y="142352"/>
            <a:ext cx="10539776" cy="559322"/>
          </a:xfrm>
        </p:spPr>
        <p:txBody>
          <a:bodyPr>
            <a:noAutofit/>
          </a:bodyPr>
          <a:lstStyle/>
          <a:p>
            <a:r>
              <a:rPr kumimoji="1" lang="en-US" altLang="ja-JP" sz="2800" dirty="0"/>
              <a:t>Practice1: </a:t>
            </a:r>
            <a:r>
              <a:rPr kumimoji="1" lang="en-US" altLang="ja-JP" sz="2800" dirty="0" err="1"/>
              <a:t>Cefore</a:t>
            </a:r>
            <a:r>
              <a:rPr kumimoji="1" lang="en-US" altLang="ja-JP" sz="2800" dirty="0"/>
              <a:t>/Docker </a:t>
            </a:r>
            <a:r>
              <a:rPr kumimoji="1" lang="ja-JP" altLang="en-US" sz="2800"/>
              <a:t>を用いた</a:t>
            </a:r>
            <a:r>
              <a:rPr kumimoji="1" lang="en-US" altLang="ja-JP" sz="2800" dirty="0"/>
              <a:t>ICN</a:t>
            </a:r>
            <a:r>
              <a:rPr kumimoji="1" lang="ja-JP" altLang="en-US" sz="2800"/>
              <a:t>マルチキャストストリーミング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1CC0-7820-DE41-882F-3C69CCD3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D9246-7790-6241-98C0-BF3DE577C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39" y="2300160"/>
            <a:ext cx="3944998" cy="39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9F4E5497-2472-FF4A-A5BB-BBBEF01C1729}"/>
              </a:ext>
            </a:extLst>
          </p:cNvPr>
          <p:cNvGrpSpPr/>
          <p:nvPr/>
        </p:nvGrpSpPr>
        <p:grpSpPr>
          <a:xfrm>
            <a:off x="2273882" y="1381792"/>
            <a:ext cx="1394245" cy="948400"/>
            <a:chOff x="9513919" y="1383165"/>
            <a:chExt cx="1394245" cy="948400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159EC8B9-1C37-0E43-8CFE-3D64F99B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19" y="1738852"/>
              <a:ext cx="515054" cy="592713"/>
            </a:xfrm>
            <a:prstGeom prst="rect">
              <a:avLst/>
            </a:prstGeom>
          </p:spPr>
        </p:pic>
        <p:pic>
          <p:nvPicPr>
            <p:cNvPr id="1028" name="Picture 4" descr="NICT-情報通信研究機構">
              <a:extLst>
                <a:ext uri="{FF2B5EF4-FFF2-40B4-BE49-F238E27FC236}">
                  <a16:creationId xmlns:a16="http://schemas.microsoft.com/office/drawing/2014/main" id="{6407F248-5BF5-AC43-BE6B-61408A063A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9" b="7722"/>
            <a:stretch/>
          </p:blipFill>
          <p:spPr bwMode="auto">
            <a:xfrm>
              <a:off x="10001840" y="1383165"/>
              <a:ext cx="906324" cy="57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6" descr="Big Buck Bunny 60fps 4K - Official Blender Foundation Short Film - YouTube">
            <a:extLst>
              <a:ext uri="{FF2B5EF4-FFF2-40B4-BE49-F238E27FC236}">
                <a16:creationId xmlns:a16="http://schemas.microsoft.com/office/drawing/2014/main" id="{8CB5C9CB-9578-0E44-B03B-473E047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68" y="1251344"/>
            <a:ext cx="1482517" cy="83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9B166-9370-C848-ACC1-B10DEDF81316}"/>
              </a:ext>
            </a:extLst>
          </p:cNvPr>
          <p:cNvGrpSpPr/>
          <p:nvPr/>
        </p:nvGrpSpPr>
        <p:grpSpPr>
          <a:xfrm>
            <a:off x="5530823" y="3689559"/>
            <a:ext cx="2263102" cy="1476523"/>
            <a:chOff x="6435293" y="2380622"/>
            <a:chExt cx="2263102" cy="1476523"/>
          </a:xfrm>
        </p:grpSpPr>
        <p:sp>
          <p:nvSpPr>
            <p:cNvPr id="9" name="雲 8">
              <a:extLst>
                <a:ext uri="{FF2B5EF4-FFF2-40B4-BE49-F238E27FC236}">
                  <a16:creationId xmlns:a16="http://schemas.microsoft.com/office/drawing/2014/main" id="{CDAB43B8-0C34-874B-89EC-95CF04A3DEC7}"/>
                </a:ext>
              </a:extLst>
            </p:cNvPr>
            <p:cNvSpPr/>
            <p:nvPr/>
          </p:nvSpPr>
          <p:spPr>
            <a:xfrm>
              <a:off x="6435293" y="2380622"/>
              <a:ext cx="2263102" cy="1476523"/>
            </a:xfrm>
            <a:prstGeom prst="clou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D7EF693-25C8-EB44-81F5-DB9641DEE921}"/>
                </a:ext>
              </a:extLst>
            </p:cNvPr>
            <p:cNvSpPr txBox="1"/>
            <p:nvPr/>
          </p:nvSpPr>
          <p:spPr>
            <a:xfrm>
              <a:off x="6890694" y="2833364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</a:rPr>
                <a:t>Internet</a:t>
              </a:r>
              <a:endParaRPr kumimoji="1" lang="ja-JP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6" name="楕円 182">
            <a:extLst>
              <a:ext uri="{FF2B5EF4-FFF2-40B4-BE49-F238E27FC236}">
                <a16:creationId xmlns:a16="http://schemas.microsoft.com/office/drawing/2014/main" id="{3F2B57AD-D119-6942-B271-406CF7D07D16}"/>
              </a:ext>
            </a:extLst>
          </p:cNvPr>
          <p:cNvSpPr/>
          <p:nvPr/>
        </p:nvSpPr>
        <p:spPr bwMode="auto">
          <a:xfrm>
            <a:off x="7970524" y="359291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22FE379-D066-4642-95FC-F7618C748251}"/>
              </a:ext>
            </a:extLst>
          </p:cNvPr>
          <p:cNvSpPr txBox="1"/>
          <p:nvPr/>
        </p:nvSpPr>
        <p:spPr>
          <a:xfrm>
            <a:off x="10001952" y="4084335"/>
            <a:ext cx="78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Tokyo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214CE5C-9828-044E-AD61-2120FB32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885" y="3369317"/>
            <a:ext cx="721013" cy="60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FD6800-8492-9E40-A9BE-206F01DF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12" y="3143816"/>
            <a:ext cx="423996" cy="66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遅いインターネットのイラスト">
            <a:extLst>
              <a:ext uri="{FF2B5EF4-FFF2-40B4-BE49-F238E27FC236}">
                <a16:creationId xmlns:a16="http://schemas.microsoft.com/office/drawing/2014/main" id="{A25D2F83-A255-714C-ADF1-4A6F4117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848" y="3821413"/>
            <a:ext cx="649255" cy="6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楕円 182">
            <a:extLst>
              <a:ext uri="{FF2B5EF4-FFF2-40B4-BE49-F238E27FC236}">
                <a16:creationId xmlns:a16="http://schemas.microsoft.com/office/drawing/2014/main" id="{FF68342B-3E03-CD46-9DF4-C6607CE3F98A}"/>
              </a:ext>
            </a:extLst>
          </p:cNvPr>
          <p:cNvSpPr/>
          <p:nvPr/>
        </p:nvSpPr>
        <p:spPr bwMode="auto">
          <a:xfrm>
            <a:off x="6377059" y="5300454"/>
            <a:ext cx="2270172" cy="689793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54169AF-C717-4A42-9593-CD29B62E6B70}"/>
              </a:ext>
            </a:extLst>
          </p:cNvPr>
          <p:cNvSpPr txBox="1"/>
          <p:nvPr/>
        </p:nvSpPr>
        <p:spPr>
          <a:xfrm>
            <a:off x="6662374" y="606589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Kansai / Nagoya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2BE8057-C571-F847-A7EB-CA1325DD1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32" y="5112493"/>
            <a:ext cx="726970" cy="61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楕円 182">
            <a:extLst>
              <a:ext uri="{FF2B5EF4-FFF2-40B4-BE49-F238E27FC236}">
                <a16:creationId xmlns:a16="http://schemas.microsoft.com/office/drawing/2014/main" id="{58B22F25-2A5B-9245-BD50-423E1B519178}"/>
              </a:ext>
            </a:extLst>
          </p:cNvPr>
          <p:cNvSpPr/>
          <p:nvPr/>
        </p:nvSpPr>
        <p:spPr bwMode="auto">
          <a:xfrm>
            <a:off x="3550260" y="3905375"/>
            <a:ext cx="1980632" cy="601816"/>
          </a:xfrm>
          <a:prstGeom prst="ellipse">
            <a:avLst/>
          </a:prstGeom>
          <a:solidFill>
            <a:srgbClr val="5B9BD5">
              <a:lumMod val="20000"/>
              <a:lumOff val="80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明朝" panose="02020600040205080304" pitchFamily="18" charset="-128"/>
              <a:cs typeface="Helvetica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DA6B39B-CF07-8D44-9B04-6403E04A0CDA}"/>
              </a:ext>
            </a:extLst>
          </p:cNvPr>
          <p:cNvSpPr txBox="1"/>
          <p:nvPr/>
        </p:nvSpPr>
        <p:spPr>
          <a:xfrm>
            <a:off x="3298104" y="44399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Kanazawa</a:t>
            </a:r>
            <a:endParaRPr kumimoji="1" lang="ja-JP" altLang="en-US">
              <a:solidFill>
                <a:srgbClr val="0070C0"/>
              </a:solidFill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248EC85-C158-AC43-B48D-AAFED383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89" y="3675520"/>
            <a:ext cx="720640" cy="6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0D019B-FF0E-D34D-8E8C-46FB26A3F366}"/>
              </a:ext>
            </a:extLst>
          </p:cNvPr>
          <p:cNvGrpSpPr/>
          <p:nvPr/>
        </p:nvGrpSpPr>
        <p:grpSpPr>
          <a:xfrm>
            <a:off x="2903409" y="5508735"/>
            <a:ext cx="1909027" cy="834467"/>
            <a:chOff x="7821522" y="4730690"/>
            <a:chExt cx="1909027" cy="834467"/>
          </a:xfrm>
        </p:grpSpPr>
        <p:sp>
          <p:nvSpPr>
            <p:cNvPr id="37" name="楕円 182">
              <a:extLst>
                <a:ext uri="{FF2B5EF4-FFF2-40B4-BE49-F238E27FC236}">
                  <a16:creationId xmlns:a16="http://schemas.microsoft.com/office/drawing/2014/main" id="{FF2A4B36-70B0-3548-8FD7-F15EFB19865C}"/>
                </a:ext>
              </a:extLst>
            </p:cNvPr>
            <p:cNvSpPr/>
            <p:nvPr/>
          </p:nvSpPr>
          <p:spPr bwMode="auto">
            <a:xfrm>
              <a:off x="7821522" y="4730690"/>
              <a:ext cx="1909027" cy="580059"/>
            </a:xfrm>
            <a:prstGeom prst="ellipse">
              <a:avLst/>
            </a:prstGeom>
            <a:solidFill>
              <a:srgbClr val="5B9BD5">
                <a:lumMod val="20000"/>
                <a:lumOff val="80000"/>
              </a:srgbClr>
            </a:solidFill>
            <a:ln w="317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明朝" panose="02020600040205080304" pitchFamily="18" charset="-128"/>
                <a:cs typeface="Helvetica" panose="020B0604020202020204" pitchFamily="34" charset="0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ECF3AD2E-9575-8748-81DB-DE55AC6B9E2C}"/>
                </a:ext>
              </a:extLst>
            </p:cNvPr>
            <p:cNvSpPr txBox="1"/>
            <p:nvPr/>
          </p:nvSpPr>
          <p:spPr>
            <a:xfrm>
              <a:off x="7982832" y="5195825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0070C0"/>
                  </a:solidFill>
                </a:rPr>
                <a:t>Hiroshima</a:t>
              </a:r>
              <a:endParaRPr kumimoji="1" lang="ja-JP" altLang="en-US">
                <a:solidFill>
                  <a:srgbClr val="0070C0"/>
                </a:solidFill>
              </a:endParaRPr>
            </a:p>
          </p:txBody>
        </p:sp>
      </p:grpSp>
      <p:pic>
        <p:nvPicPr>
          <p:cNvPr id="47" name="Picture 14" descr="モバイルルーターのイラスト">
            <a:extLst>
              <a:ext uri="{FF2B5EF4-FFF2-40B4-BE49-F238E27FC236}">
                <a16:creationId xmlns:a16="http://schemas.microsoft.com/office/drawing/2014/main" id="{148D537C-F7B7-8347-84B8-ACC817E26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5" y="3600994"/>
            <a:ext cx="657153" cy="65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id="{CEB4AC85-F2EB-6646-9F71-F74BC646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74" y="5251765"/>
            <a:ext cx="562269" cy="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4" descr="モバイルルーターのイラスト">
            <a:extLst>
              <a:ext uri="{FF2B5EF4-FFF2-40B4-BE49-F238E27FC236}">
                <a16:creationId xmlns:a16="http://schemas.microsoft.com/office/drawing/2014/main" id="{56A86054-F4F8-1C47-B92E-519B6CD4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825" y="5181018"/>
            <a:ext cx="687475" cy="6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F00D0545-1494-EE47-B83F-82389F5F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12" y="3052875"/>
            <a:ext cx="557661" cy="61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D6BA4840-92CD-1E46-81BD-C397C6C3F15B}"/>
              </a:ext>
            </a:extLst>
          </p:cNvPr>
          <p:cNvGrpSpPr/>
          <p:nvPr/>
        </p:nvGrpSpPr>
        <p:grpSpPr>
          <a:xfrm>
            <a:off x="2882027" y="2123695"/>
            <a:ext cx="6184189" cy="3473000"/>
            <a:chOff x="3225747" y="2263250"/>
            <a:chExt cx="6970800" cy="3571806"/>
          </a:xfrm>
        </p:grpSpPr>
        <p:sp>
          <p:nvSpPr>
            <p:cNvPr id="15" name="フリーフォーム 14">
              <a:extLst>
                <a:ext uri="{FF2B5EF4-FFF2-40B4-BE49-F238E27FC236}">
                  <a16:creationId xmlns:a16="http://schemas.microsoft.com/office/drawing/2014/main" id="{EC1A53B1-D496-2146-A6DC-404E2DF5CF45}"/>
                </a:ext>
              </a:extLst>
            </p:cNvPr>
            <p:cNvSpPr/>
            <p:nvPr/>
          </p:nvSpPr>
          <p:spPr>
            <a:xfrm>
              <a:off x="3308944" y="2309024"/>
              <a:ext cx="3349375" cy="2144564"/>
            </a:xfrm>
            <a:custGeom>
              <a:avLst/>
              <a:gdLst>
                <a:gd name="connsiteX0" fmla="*/ 0 w 3349375"/>
                <a:gd name="connsiteY0" fmla="*/ 0 h 2144564"/>
                <a:gd name="connsiteX1" fmla="*/ 3249738 w 3349375"/>
                <a:gd name="connsiteY1" fmla="*/ 1348576 h 2144564"/>
                <a:gd name="connsiteX2" fmla="*/ 2197191 w 3349375"/>
                <a:gd name="connsiteY2" fmla="*/ 2144564 h 21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9375" h="2144564">
                  <a:moveTo>
                    <a:pt x="0" y="0"/>
                  </a:moveTo>
                  <a:cubicBezTo>
                    <a:pt x="1441770" y="495574"/>
                    <a:pt x="2883540" y="991149"/>
                    <a:pt x="3249738" y="1348576"/>
                  </a:cubicBezTo>
                  <a:cubicBezTo>
                    <a:pt x="3615936" y="1706003"/>
                    <a:pt x="2906563" y="1925283"/>
                    <a:pt x="2197191" y="214456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 17">
              <a:extLst>
                <a:ext uri="{FF2B5EF4-FFF2-40B4-BE49-F238E27FC236}">
                  <a16:creationId xmlns:a16="http://schemas.microsoft.com/office/drawing/2014/main" id="{7145D4B9-1D47-814B-99A9-EB58C3081307}"/>
                </a:ext>
              </a:extLst>
            </p:cNvPr>
            <p:cNvSpPr/>
            <p:nvPr/>
          </p:nvSpPr>
          <p:spPr>
            <a:xfrm>
              <a:off x="3225747" y="2263250"/>
              <a:ext cx="6970800" cy="1943254"/>
            </a:xfrm>
            <a:custGeom>
              <a:avLst/>
              <a:gdLst>
                <a:gd name="connsiteX0" fmla="*/ 148981 w 6970800"/>
                <a:gd name="connsiteY0" fmla="*/ 52353 h 1943254"/>
                <a:gd name="connsiteX1" fmla="*/ 214765 w 6970800"/>
                <a:gd name="connsiteY1" fmla="*/ 78667 h 1943254"/>
                <a:gd name="connsiteX2" fmla="*/ 4984118 w 6970800"/>
                <a:gd name="connsiteY2" fmla="*/ 1789055 h 1943254"/>
                <a:gd name="connsiteX3" fmla="*/ 6970800 w 6970800"/>
                <a:gd name="connsiteY3" fmla="*/ 1756163 h 194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70800" h="1943254">
                  <a:moveTo>
                    <a:pt x="148981" y="52353"/>
                  </a:moveTo>
                  <a:cubicBezTo>
                    <a:pt x="-221055" y="-79215"/>
                    <a:pt x="214765" y="78667"/>
                    <a:pt x="214765" y="78667"/>
                  </a:cubicBezTo>
                  <a:cubicBezTo>
                    <a:pt x="1020621" y="368117"/>
                    <a:pt x="3858112" y="1509472"/>
                    <a:pt x="4984118" y="1789055"/>
                  </a:cubicBezTo>
                  <a:cubicBezTo>
                    <a:pt x="6110124" y="2068638"/>
                    <a:pt x="6540462" y="1912400"/>
                    <a:pt x="6970800" y="175616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フリーフォーム 18">
              <a:extLst>
                <a:ext uri="{FF2B5EF4-FFF2-40B4-BE49-F238E27FC236}">
                  <a16:creationId xmlns:a16="http://schemas.microsoft.com/office/drawing/2014/main" id="{60D26749-E552-624C-9499-91C36841084C}"/>
                </a:ext>
              </a:extLst>
            </p:cNvPr>
            <p:cNvSpPr/>
            <p:nvPr/>
          </p:nvSpPr>
          <p:spPr>
            <a:xfrm>
              <a:off x="3269473" y="2282711"/>
              <a:ext cx="4973284" cy="3552345"/>
            </a:xfrm>
            <a:custGeom>
              <a:avLst/>
              <a:gdLst>
                <a:gd name="connsiteX0" fmla="*/ 0 w 4973284"/>
                <a:gd name="connsiteY0" fmla="*/ 0 h 3552345"/>
                <a:gd name="connsiteX1" fmla="*/ 4039149 w 4973284"/>
                <a:gd name="connsiteY1" fmla="*/ 1736702 h 3552345"/>
                <a:gd name="connsiteX2" fmla="*/ 4973284 w 4973284"/>
                <a:gd name="connsiteY2" fmla="*/ 3552345 h 355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3284" h="3552345">
                  <a:moveTo>
                    <a:pt x="0" y="0"/>
                  </a:moveTo>
                  <a:cubicBezTo>
                    <a:pt x="1605134" y="572322"/>
                    <a:pt x="3210268" y="1144644"/>
                    <a:pt x="4039149" y="1736702"/>
                  </a:cubicBezTo>
                  <a:cubicBezTo>
                    <a:pt x="4868030" y="2328760"/>
                    <a:pt x="4920657" y="2940552"/>
                    <a:pt x="4973284" y="3552345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フリーフォーム 19">
              <a:extLst>
                <a:ext uri="{FF2B5EF4-FFF2-40B4-BE49-F238E27FC236}">
                  <a16:creationId xmlns:a16="http://schemas.microsoft.com/office/drawing/2014/main" id="{CAB1604E-7421-FA46-976E-EC35BADCD055}"/>
                </a:ext>
              </a:extLst>
            </p:cNvPr>
            <p:cNvSpPr/>
            <p:nvPr/>
          </p:nvSpPr>
          <p:spPr>
            <a:xfrm>
              <a:off x="3266864" y="2315547"/>
              <a:ext cx="3584258" cy="3479983"/>
            </a:xfrm>
            <a:custGeom>
              <a:avLst/>
              <a:gdLst>
                <a:gd name="connsiteX0" fmla="*/ 0 w 3584258"/>
                <a:gd name="connsiteY0" fmla="*/ 0 h 3479983"/>
                <a:gd name="connsiteX1" fmla="*/ 3447091 w 3584258"/>
                <a:gd name="connsiteY1" fmla="*/ 1473566 h 3479983"/>
                <a:gd name="connsiteX2" fmla="*/ 2769514 w 3584258"/>
                <a:gd name="connsiteY2" fmla="*/ 3098435 h 3479983"/>
                <a:gd name="connsiteX3" fmla="*/ 1565664 w 3584258"/>
                <a:gd name="connsiteY3" fmla="*/ 3479983 h 347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4258" h="3479983">
                  <a:moveTo>
                    <a:pt x="0" y="0"/>
                  </a:moveTo>
                  <a:cubicBezTo>
                    <a:pt x="1492752" y="478580"/>
                    <a:pt x="2985505" y="957160"/>
                    <a:pt x="3447091" y="1473566"/>
                  </a:cubicBezTo>
                  <a:cubicBezTo>
                    <a:pt x="3908677" y="1989972"/>
                    <a:pt x="3083085" y="2764032"/>
                    <a:pt x="2769514" y="3098435"/>
                  </a:cubicBezTo>
                  <a:cubicBezTo>
                    <a:pt x="2455943" y="3432838"/>
                    <a:pt x="2010803" y="3456410"/>
                    <a:pt x="1565664" y="3479983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  <a:headEnd type="none" w="med" len="med"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9" name="図 58">
            <a:extLst>
              <a:ext uri="{FF2B5EF4-FFF2-40B4-BE49-F238E27FC236}">
                <a16:creationId xmlns:a16="http://schemas.microsoft.com/office/drawing/2014/main" id="{2F06CF75-E6D6-264C-8CFB-BE9C38AF60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828" y="3728853"/>
            <a:ext cx="343437" cy="328719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27700BBE-819F-D44F-800F-A470815B96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366" y="2056708"/>
            <a:ext cx="421067" cy="403022"/>
          </a:xfrm>
          <a:prstGeom prst="rect">
            <a:avLst/>
          </a:prstGeom>
        </p:spPr>
      </p:pic>
      <p:pic>
        <p:nvPicPr>
          <p:cNvPr id="6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EA361486-B1E2-314C-B019-D3F0710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55" y="3853638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482B308B-1348-6547-88FE-5411B48EF2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4588" y="5576230"/>
            <a:ext cx="343437" cy="328719"/>
          </a:xfrm>
          <a:prstGeom prst="rect">
            <a:avLst/>
          </a:prstGeom>
        </p:spPr>
      </p:pic>
      <p:pic>
        <p:nvPicPr>
          <p:cNvPr id="67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14A592CD-9206-5045-B0E2-4C247486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15" y="5701015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1CE64E0A-026B-3144-AE0E-79564C429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3253" y="5572357"/>
            <a:ext cx="343437" cy="328719"/>
          </a:xfrm>
          <a:prstGeom prst="rect">
            <a:avLst/>
          </a:prstGeom>
        </p:spPr>
      </p:pic>
      <p:pic>
        <p:nvPicPr>
          <p:cNvPr id="69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0D3D0389-F37A-CF4C-A435-542F41AE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980" y="5697142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DE95DD0D-7065-9A4E-BC47-0B30331A9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496" y="4098781"/>
            <a:ext cx="343437" cy="328719"/>
          </a:xfrm>
          <a:prstGeom prst="rect">
            <a:avLst/>
          </a:prstGeom>
        </p:spPr>
      </p:pic>
      <p:pic>
        <p:nvPicPr>
          <p:cNvPr id="71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D462E704-58F7-7E4B-9BF8-9058340A7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23" y="4223566"/>
            <a:ext cx="540169" cy="46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7167AA32-FB8E-B444-8189-48019C98D29D}"/>
              </a:ext>
            </a:extLst>
          </p:cNvPr>
          <p:cNvGrpSpPr/>
          <p:nvPr/>
        </p:nvGrpSpPr>
        <p:grpSpPr>
          <a:xfrm>
            <a:off x="4156048" y="893224"/>
            <a:ext cx="7406565" cy="1213307"/>
            <a:chOff x="4156048" y="893224"/>
            <a:chExt cx="7406565" cy="1213307"/>
          </a:xfrm>
        </p:grpSpPr>
        <p:sp>
          <p:nvSpPr>
            <p:cNvPr id="53" name="角丸四角形 52">
              <a:extLst>
                <a:ext uri="{FF2B5EF4-FFF2-40B4-BE49-F238E27FC236}">
                  <a16:creationId xmlns:a16="http://schemas.microsoft.com/office/drawing/2014/main" id="{99B3BE46-6F7B-B54E-B148-EEFA527FC358}"/>
                </a:ext>
              </a:extLst>
            </p:cNvPr>
            <p:cNvSpPr/>
            <p:nvPr/>
          </p:nvSpPr>
          <p:spPr>
            <a:xfrm>
              <a:off x="4156048" y="1144542"/>
              <a:ext cx="7406565" cy="96198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D92368E6-AA48-A34E-ADD4-05C2771FDCAE}"/>
                </a:ext>
              </a:extLst>
            </p:cNvPr>
            <p:cNvSpPr txBox="1"/>
            <p:nvPr/>
          </p:nvSpPr>
          <p:spPr>
            <a:xfrm>
              <a:off x="4310411" y="1255081"/>
              <a:ext cx="71991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200" dirty="0"/>
                <a:t>Docker </a:t>
              </a:r>
              <a:r>
                <a:rPr kumimoji="1" lang="ja-JP" altLang="en-US" sz="2200"/>
                <a:t>を通して</a:t>
              </a:r>
              <a:r>
                <a:rPr kumimoji="1" lang="en-US" altLang="ja-JP" sz="2200" dirty="0"/>
                <a:t> </a:t>
              </a:r>
              <a:r>
                <a:rPr kumimoji="1" lang="en-US" altLang="ja-JP" sz="2200" dirty="0" err="1"/>
                <a:t>Cefore</a:t>
              </a:r>
              <a:r>
                <a:rPr kumimoji="1" lang="en-US" altLang="ja-JP" sz="2200" dirty="0"/>
                <a:t> </a:t>
              </a:r>
              <a:r>
                <a:rPr kumimoji="1" lang="ja-JP" altLang="en-US" sz="2200"/>
                <a:t>に触れて</a:t>
              </a:r>
              <a:r>
                <a:rPr kumimoji="1" lang="en-US" altLang="ja-JP" sz="2200" dirty="0"/>
                <a:t> ICN </a:t>
              </a:r>
              <a:r>
                <a:rPr kumimoji="1" lang="ja-JP" altLang="en-US" sz="2200"/>
                <a:t>通信の良さ（マルチキャスト）を視覚的に体感すること</a:t>
              </a:r>
              <a:endParaRPr kumimoji="1" lang="en-US" altLang="ja-JP" sz="2200" dirty="0"/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46575823-530A-FC4A-BB10-7801511D8873}"/>
                </a:ext>
              </a:extLst>
            </p:cNvPr>
            <p:cNvSpPr/>
            <p:nvPr/>
          </p:nvSpPr>
          <p:spPr>
            <a:xfrm>
              <a:off x="4267491" y="89322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0070C0"/>
                  </a:solidFill>
                </a:rPr>
                <a:t>Goal</a:t>
              </a:r>
              <a:endParaRPr lang="ja-JP" altLang="en-US" sz="2400" b="1">
                <a:solidFill>
                  <a:srgbClr val="0070C0"/>
                </a:solidFill>
              </a:endParaRPr>
            </a:p>
          </p:txBody>
        </p:sp>
      </p:grp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2684B58-BEB7-D240-8026-D42950FCAE3C}"/>
              </a:ext>
            </a:extLst>
          </p:cNvPr>
          <p:cNvSpPr/>
          <p:nvPr/>
        </p:nvSpPr>
        <p:spPr>
          <a:xfrm>
            <a:off x="232568" y="6435230"/>
            <a:ext cx="2322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r>
              <a:rPr lang="en-US" altLang="ja-JP" sz="1400" dirty="0"/>
              <a:t> </a:t>
            </a:r>
            <a:r>
              <a:rPr lang="ja-JP" altLang="en-US" sz="1400"/>
              <a:t>https://peach.blender.org/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C1E2AA38-3C19-A641-A07B-062B72C7B928}"/>
              </a:ext>
            </a:extLst>
          </p:cNvPr>
          <p:cNvSpPr/>
          <p:nvPr/>
        </p:nvSpPr>
        <p:spPr>
          <a:xfrm>
            <a:off x="2200605" y="1173728"/>
            <a:ext cx="255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accent3"/>
                </a:solidFill>
              </a:rPr>
              <a:t>*</a:t>
            </a:r>
            <a:endParaRPr lang="ja-JP" altLang="en-US" sz="14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6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CE006B-BD30-5340-88DA-5CCC5AF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AFC50-F5AB-5144-8021-EA224F10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6" y="1034344"/>
            <a:ext cx="6931480" cy="3306928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Docker</a:t>
            </a:r>
            <a:r>
              <a:rPr lang="ja-JP" altLang="en-US" sz="2000"/>
              <a:t>社開発の</a:t>
            </a:r>
            <a:r>
              <a:rPr lang="en-US" altLang="ja-JP" sz="2000" dirty="0"/>
              <a:t> Container</a:t>
            </a:r>
            <a:r>
              <a:rPr lang="ja-JP" altLang="en-US" sz="2000"/>
              <a:t>（コンテナ）型仮想環境を作成、</a:t>
            </a:r>
            <a:r>
              <a:rPr lang="en-US" altLang="ja-JP" sz="2000" dirty="0"/>
              <a:t> </a:t>
            </a:r>
          </a:p>
          <a:p>
            <a:pPr marL="0" indent="0">
              <a:buNone/>
            </a:pPr>
            <a:r>
              <a:rPr lang="en-US" altLang="ja-JP" sz="2000" dirty="0"/>
              <a:t>    </a:t>
            </a:r>
            <a:r>
              <a:rPr lang="ja-JP" altLang="en-US" sz="2000"/>
              <a:t>配布、実行するためのプラットフォーム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500" dirty="0"/>
          </a:p>
          <a:p>
            <a:r>
              <a:rPr lang="ja-JP" altLang="en-US" sz="2000"/>
              <a:t>コンテナ</a:t>
            </a:r>
            <a:r>
              <a:rPr lang="en-US" altLang="ja-JP" sz="2000" dirty="0"/>
              <a:t> </a:t>
            </a:r>
            <a:r>
              <a:rPr kumimoji="1" lang="ja-JP" altLang="en-US" sz="2000"/>
              <a:t>と</a:t>
            </a:r>
            <a:r>
              <a:rPr kumimoji="1" lang="en-US" altLang="ja-JP" sz="2000" dirty="0"/>
              <a:t> </a:t>
            </a:r>
            <a:r>
              <a:rPr kumimoji="1" lang="ja-JP" altLang="en-US" sz="2000"/>
              <a:t>仮想マシン（</a:t>
            </a:r>
            <a:r>
              <a:rPr kumimoji="1" lang="en-US" altLang="ja-JP" sz="2000" dirty="0"/>
              <a:t>VM</a:t>
            </a:r>
            <a:r>
              <a:rPr kumimoji="1" lang="ja-JP" altLang="en-US" sz="2000"/>
              <a:t>）の違い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VirtualBox</a:t>
            </a:r>
            <a:r>
              <a:rPr lang="ja-JP" altLang="en-US" sz="1800"/>
              <a:t>などの仮想マシンではホスト</a:t>
            </a:r>
            <a:r>
              <a:rPr lang="en-US" altLang="ja-JP" sz="1800" dirty="0"/>
              <a:t>OS</a:t>
            </a:r>
            <a:r>
              <a:rPr lang="ja-JP" altLang="en-US" sz="1800"/>
              <a:t>上でハイパーバイザを利用しゲスト</a:t>
            </a:r>
            <a:r>
              <a:rPr lang="en-US" altLang="ja-JP" sz="1800" dirty="0"/>
              <a:t>OS</a:t>
            </a:r>
            <a:r>
              <a:rPr lang="ja-JP" altLang="en-US" sz="1800"/>
              <a:t>を動かし、その上でミドルウェアなどを動かす</a:t>
            </a:r>
            <a:endParaRPr lang="en-US" altLang="ja-JP" sz="1800" dirty="0"/>
          </a:p>
          <a:p>
            <a:pPr lvl="1"/>
            <a:r>
              <a:rPr lang="en-US" altLang="ja-JP" sz="1800" dirty="0"/>
              <a:t>Container</a:t>
            </a:r>
            <a:r>
              <a:rPr lang="ja-JP" altLang="en-US" sz="1800"/>
              <a:t>はホストマシンのカーネルを利用してプロセスやユーザなどを隔離することで、あたかも別マシンが動いているかのように実行できるため、軽量で高速に起動・停止等が可能</a:t>
            </a:r>
          </a:p>
          <a:p>
            <a:pPr marL="0" indent="0">
              <a:buNone/>
            </a:pPr>
            <a:endParaRPr kumimoji="1"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DE1388-A562-B347-A531-E382E1EE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pic>
        <p:nvPicPr>
          <p:cNvPr id="5" name="Picture 2" descr="Launch Web with Docker | (日本語) 株式会社ブリスウェル ベトナム">
            <a:extLst>
              <a:ext uri="{FF2B5EF4-FFF2-40B4-BE49-F238E27FC236}">
                <a16:creationId xmlns:a16="http://schemas.microsoft.com/office/drawing/2014/main" id="{A9A47A64-773B-294D-B146-242F4C8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96" y="1425437"/>
            <a:ext cx="778966" cy="66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lack Everyday Company: docker-composeのvolumesで指定したホストのディレクトリがマウントされずハマった">
            <a:extLst>
              <a:ext uri="{FF2B5EF4-FFF2-40B4-BE49-F238E27FC236}">
                <a16:creationId xmlns:a16="http://schemas.microsoft.com/office/drawing/2014/main" id="{6610EE82-7CBF-7B4E-9A1C-13AF6F023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22376"/>
          <a:stretch/>
        </p:blipFill>
        <p:spPr bwMode="auto">
          <a:xfrm>
            <a:off x="2843392" y="4340429"/>
            <a:ext cx="640788" cy="6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Mとコンテナ比較">
            <a:extLst>
              <a:ext uri="{FF2B5EF4-FFF2-40B4-BE49-F238E27FC236}">
                <a16:creationId xmlns:a16="http://schemas.microsoft.com/office/drawing/2014/main" id="{B40E84A4-F62B-EC4D-9AF6-D1C5DFC0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208" y="1280604"/>
            <a:ext cx="4398486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C027F4-0952-5A41-B539-BADBA88853FE}"/>
              </a:ext>
            </a:extLst>
          </p:cNvPr>
          <p:cNvSpPr/>
          <p:nvPr/>
        </p:nvSpPr>
        <p:spPr>
          <a:xfrm>
            <a:off x="663358" y="6431057"/>
            <a:ext cx="3446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[1] </a:t>
            </a:r>
            <a:r>
              <a:rPr lang="ja-JP" altLang="en-US" sz="1400"/>
              <a:t>https://knowledge.sakura.ad.jp/13265/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81DA48A-7437-D142-B98E-662BFE6A8E83}"/>
              </a:ext>
            </a:extLst>
          </p:cNvPr>
          <p:cNvSpPr txBox="1">
            <a:spLocks/>
          </p:cNvSpPr>
          <p:nvPr/>
        </p:nvSpPr>
        <p:spPr>
          <a:xfrm>
            <a:off x="344306" y="4652469"/>
            <a:ext cx="7166326" cy="1316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3024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1pPr>
            <a:lvl2pPr marL="6858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SzPct val="80000"/>
              <a:buFont typeface=".Hiragino Kaku Gothic Interface W3"/>
              <a:buChar char="－"/>
              <a:defRPr kumimoji="1" sz="22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2pPr>
            <a:lvl3pPr marL="11430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3pPr>
            <a:lvl4pPr marL="16002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4pPr>
            <a:lvl5pPr marL="2057400" indent="-3024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4EA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Helvetica" pitchFamily="2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Docker compose</a:t>
            </a:r>
          </a:p>
          <a:p>
            <a:pPr lvl="1"/>
            <a:r>
              <a:rPr lang="ja-JP" altLang="en-US" sz="1800"/>
              <a:t>複数のコンテナを一度に定義して実行するための</a:t>
            </a:r>
            <a:r>
              <a:rPr lang="en-US" altLang="ja-JP" sz="1800" dirty="0"/>
              <a:t>Docker </a:t>
            </a:r>
            <a:r>
              <a:rPr lang="ja-JP" altLang="en-US" sz="1800"/>
              <a:t>アプリケーション用ツール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YAML</a:t>
            </a:r>
            <a:r>
              <a:rPr lang="ja-JP" altLang="en-US" sz="1800"/>
              <a:t>形式で記載</a:t>
            </a:r>
          </a:p>
          <a:p>
            <a:endParaRPr lang="en-US" altLang="ja-JP" sz="160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DDED4C1-9846-8D4B-BD30-E9DDCDCDD980}"/>
              </a:ext>
            </a:extLst>
          </p:cNvPr>
          <p:cNvSpPr/>
          <p:nvPr/>
        </p:nvSpPr>
        <p:spPr>
          <a:xfrm>
            <a:off x="8157497" y="3912775"/>
            <a:ext cx="2981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VM </a:t>
            </a:r>
            <a:r>
              <a:rPr lang="ja-JP" altLang="en-US" sz="1400"/>
              <a:t>と</a:t>
            </a:r>
            <a:r>
              <a:rPr lang="en-US" altLang="ja-JP" sz="1400" dirty="0"/>
              <a:t> </a:t>
            </a:r>
            <a:r>
              <a:rPr lang="ja-JP" altLang="en-US" sz="1400"/>
              <a:t>コンテナの比較</a:t>
            </a:r>
            <a:r>
              <a:rPr lang="en-US" altLang="ja-JP" sz="1400" dirty="0"/>
              <a:t> </a:t>
            </a:r>
            <a:r>
              <a:rPr lang="ja-JP" altLang="en-US" sz="1400"/>
              <a:t>（</a:t>
            </a:r>
            <a:r>
              <a:rPr lang="en-US" altLang="ja-JP" sz="1400" dirty="0"/>
              <a:t>[1] </a:t>
            </a:r>
            <a:r>
              <a:rPr lang="ja-JP" altLang="en-US" sz="1400"/>
              <a:t>より引用）</a:t>
            </a:r>
          </a:p>
        </p:txBody>
      </p:sp>
    </p:spTree>
    <p:extLst>
      <p:ext uri="{BB962C8B-B14F-4D97-AF65-F5344CB8AC3E}">
        <p14:creationId xmlns:p14="http://schemas.microsoft.com/office/powerpoint/2010/main" val="131756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F1C0C-1CB3-A244-96E4-772B08F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C</a:t>
            </a:r>
            <a:r>
              <a:rPr kumimoji="1" lang="en-US" altLang="ja-JP" dirty="0" err="1"/>
              <a:t>efore</a:t>
            </a:r>
            <a:r>
              <a:rPr kumimoji="1" lang="en-US" altLang="ja-JP" dirty="0"/>
              <a:t>/Docker </a:t>
            </a:r>
            <a:r>
              <a:rPr lang="en-US" altLang="ja-JP" dirty="0"/>
              <a:t>image </a:t>
            </a:r>
            <a:r>
              <a:rPr lang="ja-JP" altLang="en-US"/>
              <a:t>のダウンロード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6BDFCD-955B-F046-9B80-D85ECFDC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7" y="1012825"/>
            <a:ext cx="6412420" cy="4351338"/>
          </a:xfrm>
        </p:spPr>
        <p:txBody>
          <a:bodyPr>
            <a:normAutofit/>
          </a:bodyPr>
          <a:lstStyle/>
          <a:p>
            <a:r>
              <a:rPr kumimoji="1" lang="en-US" altLang="ja-JP" sz="1800" dirty="0"/>
              <a:t>GitHub web install</a:t>
            </a:r>
          </a:p>
          <a:p>
            <a:pPr lvl="1"/>
            <a:r>
              <a:rPr lang="en-US" altLang="ja-JP" sz="1800" dirty="0">
                <a:hlinkClick r:id="rId2"/>
              </a:rPr>
              <a:t>https://github.com/cefore/2021-hands-on /</a:t>
            </a:r>
            <a:r>
              <a:rPr lang="en-US" altLang="ja-JP" sz="1800" dirty="0"/>
              <a:t> </a:t>
            </a:r>
            <a:r>
              <a:rPr lang="ja-JP" altLang="en-US" sz="1800"/>
              <a:t>にアクセス</a:t>
            </a:r>
            <a:endParaRPr lang="en-US" altLang="ja-JP" sz="1800" dirty="0"/>
          </a:p>
          <a:p>
            <a:pPr lvl="1"/>
            <a:r>
              <a:rPr lang="en-US" altLang="ja-JP" sz="1800" dirty="0"/>
              <a:t>             </a:t>
            </a:r>
            <a:r>
              <a:rPr lang="ja-JP" altLang="en-US" sz="1800"/>
              <a:t>から</a:t>
            </a:r>
            <a:r>
              <a:rPr lang="en-US" altLang="ja-JP" sz="1800" dirty="0"/>
              <a:t> zip </a:t>
            </a:r>
            <a:r>
              <a:rPr lang="ja-JP" altLang="en-US" sz="1800"/>
              <a:t>をダウンロード</a:t>
            </a:r>
            <a:endParaRPr lang="en-US" altLang="ja-JP" sz="1800" dirty="0"/>
          </a:p>
          <a:p>
            <a:pPr lvl="1"/>
            <a:r>
              <a:rPr lang="ja-JP" altLang="en-US" sz="1800"/>
              <a:t>任意のディレクトリに展開</a:t>
            </a:r>
            <a:endParaRPr lang="en-US" altLang="ja-JP" sz="1800" dirty="0"/>
          </a:p>
          <a:p>
            <a:endParaRPr lang="en-US" altLang="ja-JP" sz="1800" dirty="0"/>
          </a:p>
          <a:p>
            <a:r>
              <a:rPr lang="en-US" altLang="ja-JP" sz="1800" dirty="0"/>
              <a:t>GitHub CUI install</a:t>
            </a:r>
          </a:p>
          <a:p>
            <a:pPr lvl="1"/>
            <a:r>
              <a:rPr lang="en-US" altLang="ja-JP" sz="1800" dirty="0" err="1"/>
              <a:t>sudo</a:t>
            </a:r>
            <a:r>
              <a:rPr lang="en-US" altLang="ja-JP" sz="1800" dirty="0"/>
              <a:t> apt install git</a:t>
            </a:r>
          </a:p>
          <a:p>
            <a:pPr lvl="1"/>
            <a:r>
              <a:rPr lang="en-US" altLang="ja-JP" sz="1800" dirty="0"/>
              <a:t>git clone https://</a:t>
            </a:r>
            <a:r>
              <a:rPr lang="en-US" altLang="ja-JP" sz="1800" dirty="0" err="1"/>
              <a:t>github.com</a:t>
            </a:r>
            <a:r>
              <a:rPr lang="en-US" altLang="ja-JP" sz="1800" dirty="0"/>
              <a:t>/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/2021-hands-on.git</a:t>
            </a:r>
          </a:p>
          <a:p>
            <a:pPr marL="383400" lvl="1" indent="0">
              <a:buNone/>
            </a:pPr>
            <a:endParaRPr lang="en-US" altLang="ja-JP" sz="1800" dirty="0"/>
          </a:p>
          <a:p>
            <a:r>
              <a:rPr kumimoji="1" lang="en-US" altLang="ja-JP" sz="1800" dirty="0"/>
              <a:t>Docker Hub</a:t>
            </a:r>
          </a:p>
          <a:p>
            <a:pPr lvl="1"/>
            <a:r>
              <a:rPr lang="en-US" altLang="ja-JP" sz="1600" dirty="0"/>
              <a:t>https://</a:t>
            </a:r>
            <a:r>
              <a:rPr lang="en-US" altLang="ja-JP" sz="1600" dirty="0" err="1"/>
              <a:t>hub.docker.com</a:t>
            </a:r>
            <a:r>
              <a:rPr lang="en-US" altLang="ja-JP" sz="1600" dirty="0"/>
              <a:t>/</a:t>
            </a:r>
            <a:endParaRPr kumimoji="1" lang="en-US" altLang="ja-JP" sz="1600" dirty="0"/>
          </a:p>
          <a:p>
            <a:pPr lvl="1"/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E2F788-DEF9-004C-B3CB-C60CBCDF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A4C0CA55-DB00-6F4F-B7E3-3EDDB0EF1AA3}"/>
              </a:ext>
            </a:extLst>
          </p:cNvPr>
          <p:cNvGrpSpPr/>
          <p:nvPr/>
        </p:nvGrpSpPr>
        <p:grpSpPr>
          <a:xfrm>
            <a:off x="1022883" y="4951725"/>
            <a:ext cx="5261689" cy="1447177"/>
            <a:chOff x="1058411" y="5344921"/>
            <a:chExt cx="5182605" cy="1425426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9378ABB-F561-2C40-BDD3-DC29423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8411" y="5344921"/>
              <a:ext cx="5182605" cy="471642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041EDF1-B918-DA4D-BE12-5B87D143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411" y="5845174"/>
              <a:ext cx="5182605" cy="925173"/>
            </a:xfrm>
            <a:prstGeom prst="rect">
              <a:avLst/>
            </a:prstGeom>
          </p:spPr>
        </p:pic>
      </p:grp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B2F8E3A-1E3E-3845-88FB-AA2583F34E2F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A0B7653-1C10-BB4C-AEA2-1CFAB6234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686" y="979325"/>
            <a:ext cx="5211233" cy="421181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1CE96C7-4140-1448-AE5E-E18CEB85D1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9" t="9689" r="1442" b="6186"/>
          <a:stretch/>
        </p:blipFill>
        <p:spPr>
          <a:xfrm>
            <a:off x="1208794" y="1761312"/>
            <a:ext cx="584323" cy="22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165CE7-CF81-6244-9326-323CDC41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コンテナの作成（ビルド）</a:t>
            </a:r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E325D-5268-C341-966E-0096AB74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/>
              <a:t>ビルド方法</a:t>
            </a:r>
            <a:endParaRPr kumimoji="1" lang="en-US" altLang="ja-JP" sz="2000" dirty="0"/>
          </a:p>
          <a:p>
            <a:pPr lvl="1"/>
            <a:r>
              <a:rPr lang="en-US" altLang="ja-JP" sz="1800" dirty="0"/>
              <a:t>docker build –f </a:t>
            </a:r>
            <a:r>
              <a:rPr lang="en-US" altLang="ja-JP" sz="1800" dirty="0" err="1"/>
              <a:t>Dockerfile</a:t>
            </a:r>
            <a:r>
              <a:rPr lang="en-US" altLang="ja-JP" sz="1800" dirty="0"/>
              <a:t> –t </a:t>
            </a:r>
            <a:r>
              <a:rPr lang="en-US" altLang="ja-JP" sz="1800" dirty="0" err="1"/>
              <a:t>cefore</a:t>
            </a:r>
            <a:r>
              <a:rPr lang="en-US" altLang="ja-JP" sz="1800" dirty="0"/>
              <a:t>/base</a:t>
            </a:r>
          </a:p>
          <a:p>
            <a:pPr lvl="1"/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EB55F5-CB5C-3A48-8794-8DC22C3E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F9D6640-630F-C040-A57E-412174A0D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72"/>
          <a:stretch/>
        </p:blipFill>
        <p:spPr>
          <a:xfrm>
            <a:off x="6096000" y="2279773"/>
            <a:ext cx="5852160" cy="3633768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ACA3E66-DB97-5447-9067-B66B73E0D079}"/>
              </a:ext>
            </a:extLst>
          </p:cNvPr>
          <p:cNvSpPr/>
          <p:nvPr/>
        </p:nvSpPr>
        <p:spPr>
          <a:xfrm>
            <a:off x="445652" y="2797199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Dockerfile</a:t>
            </a:r>
            <a:r>
              <a:rPr lang="en-US" altLang="ja-JP" dirty="0"/>
              <a:t> </a:t>
            </a:r>
            <a:r>
              <a:rPr lang="ja-JP" altLang="en-US"/>
              <a:t>の内容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5C32576-BCBD-9A4F-9E37-C3EAD5F3429F}"/>
              </a:ext>
            </a:extLst>
          </p:cNvPr>
          <p:cNvSpPr/>
          <p:nvPr/>
        </p:nvSpPr>
        <p:spPr>
          <a:xfrm>
            <a:off x="445652" y="3233745"/>
            <a:ext cx="5168935" cy="267979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docker-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cefgetstream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% cat base/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Dockerfile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   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FROM ubuntu:18.04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LABEL maintainer="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&lt;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hayamizu@nict.go.jp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&gt;"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mkdir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-p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update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git build-essential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libssl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-dev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automake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install -y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iputils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-ping net-tools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tcpdump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ifstat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ffmpeg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emacs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git clone https://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github.com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cefore.git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WORKDIR 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endParaRPr lang="en-US" altLang="ja-JP" sz="1200" dirty="0">
              <a:solidFill>
                <a:srgbClr val="F2F2F2"/>
              </a:solidFill>
              <a:latin typeface="Monaco" pitchFamily="2" charset="0"/>
            </a:endParaRP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RUN apt -y clean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596C3E7-7544-5D4B-AC02-447CB74D092A}"/>
              </a:ext>
            </a:extLst>
          </p:cNvPr>
          <p:cNvCxnSpPr>
            <a:cxnSpLocks/>
          </p:cNvCxnSpPr>
          <p:nvPr/>
        </p:nvCxnSpPr>
        <p:spPr>
          <a:xfrm flipH="1" flipV="1">
            <a:off x="1905713" y="4306933"/>
            <a:ext cx="4190287" cy="588172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EFC5033-03E4-4541-8A7B-D891BA97B7FF}"/>
              </a:ext>
            </a:extLst>
          </p:cNvPr>
          <p:cNvSpPr/>
          <p:nvPr/>
        </p:nvSpPr>
        <p:spPr>
          <a:xfrm>
            <a:off x="6007540" y="191044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docker build </a:t>
            </a:r>
            <a:r>
              <a:rPr lang="ja-JP" altLang="en-US"/>
              <a:t>の実行画面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34ECB84-83EB-C442-9F79-14CE40658B0A}"/>
              </a:ext>
            </a:extLst>
          </p:cNvPr>
          <p:cNvSpPr/>
          <p:nvPr/>
        </p:nvSpPr>
        <p:spPr>
          <a:xfrm>
            <a:off x="10951266" y="62542"/>
            <a:ext cx="1152128" cy="216025"/>
          </a:xfrm>
          <a:prstGeom prst="rect">
            <a:avLst/>
          </a:prstGeom>
          <a:solidFill>
            <a:srgbClr val="9BBB59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0" i="0" u="none" strike="noStrike" kern="0" cap="none" spc="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メイリオ"/>
                <a:cs typeface="+mn-cs"/>
              </a:rPr>
              <a:t>Practice</a:t>
            </a:r>
            <a:endParaRPr kumimoji="0" lang="ja-JP" altLang="en-US" sz="1600" b="0" i="0" u="none" strike="noStrike" kern="0" cap="none" spc="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98393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C0C3A-464C-3B4B-9CBF-1419210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コンテナの起動</a:t>
            </a:r>
            <a:r>
              <a:rPr kumimoji="1" lang="en-US" altLang="ja-JP" dirty="0"/>
              <a:t> </a:t>
            </a:r>
            <a:r>
              <a:rPr lang="en-US" altLang="ja-JP" dirty="0"/>
              <a:t>&amp; </a:t>
            </a:r>
            <a:r>
              <a:rPr kumimoji="1" lang="ja-JP" altLang="en-US"/>
              <a:t>ログイン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3FB53E-096E-A043-A769-F6E9319EB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build </a:t>
            </a:r>
            <a:r>
              <a:rPr lang="ja-JP" altLang="en-US" sz="2000"/>
              <a:t>したイメージの確認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コンテナの起動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コンテナへのログイン</a:t>
            </a:r>
            <a:r>
              <a:rPr lang="en-US" altLang="ja-JP" sz="2000" dirty="0"/>
              <a:t> = </a:t>
            </a:r>
            <a:r>
              <a:rPr lang="ja-JP" altLang="en-US" sz="2000"/>
              <a:t>別ターミナルで</a:t>
            </a:r>
            <a:r>
              <a:rPr lang="en-US" altLang="ja-JP" sz="2000" dirty="0"/>
              <a:t>bash</a:t>
            </a:r>
            <a:r>
              <a:rPr lang="ja-JP" altLang="en-US" sz="2000"/>
              <a:t>を実行（</a:t>
            </a:r>
            <a:r>
              <a:rPr lang="en-US" altLang="ja-JP" sz="2000" dirty="0"/>
              <a:t>exec</a:t>
            </a:r>
            <a:r>
              <a:rPr lang="ja-JP" altLang="en-US" sz="2000"/>
              <a:t>）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AA15731-5642-D948-AFF5-F5DA228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45CEFE-BEEB-E94A-B756-AA6B9DC3529F}"/>
              </a:ext>
            </a:extLst>
          </p:cNvPr>
          <p:cNvSpPr/>
          <p:nvPr/>
        </p:nvSpPr>
        <p:spPr>
          <a:xfrm>
            <a:off x="959540" y="1493837"/>
            <a:ext cx="6813847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images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REPOSITORY     TAG       IMAGE ID       CREATED          SIZE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csmgr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  latest    4c505f712521   12 minutes ago   885MB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/cache   latest    59ef9d12b859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/min     latest    935747e7cc84   12 minutes ago   881MB</a:t>
            </a:r>
          </a:p>
          <a:p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/base    latest    3694f2af7dd7   13 minutes ago   873MB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8DA444F-CCC2-B64C-9092-49403EA57568}"/>
              </a:ext>
            </a:extLst>
          </p:cNvPr>
          <p:cNvSpPr/>
          <p:nvPr/>
        </p:nvSpPr>
        <p:spPr>
          <a:xfrm>
            <a:off x="959539" y="4902498"/>
            <a:ext cx="6813848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exec -it consumer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AA3B40E-4CDE-5745-839F-CEBC329DE5AA}"/>
              </a:ext>
            </a:extLst>
          </p:cNvPr>
          <p:cNvGrpSpPr/>
          <p:nvPr/>
        </p:nvGrpSpPr>
        <p:grpSpPr>
          <a:xfrm>
            <a:off x="1275639" y="5890854"/>
            <a:ext cx="10027783" cy="738664"/>
            <a:chOff x="1275639" y="5890854"/>
            <a:chExt cx="10027783" cy="738664"/>
          </a:xfrm>
        </p:grpSpPr>
        <p:pic>
          <p:nvPicPr>
            <p:cNvPr id="8" name="図 7" descr="挿絵, 記号 が含まれている画像&#10;&#10;自動的に生成された説明">
              <a:extLst>
                <a:ext uri="{FF2B5EF4-FFF2-40B4-BE49-F238E27FC236}">
                  <a16:creationId xmlns:a16="http://schemas.microsoft.com/office/drawing/2014/main" id="{622882BE-088F-C348-B308-10EC216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639" y="6021508"/>
              <a:ext cx="425777" cy="425777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7974858-D567-8649-A7B7-49E0268B2A10}"/>
                </a:ext>
              </a:extLst>
            </p:cNvPr>
            <p:cNvSpPr txBox="1"/>
            <p:nvPr/>
          </p:nvSpPr>
          <p:spPr>
            <a:xfrm>
              <a:off x="1766316" y="5890854"/>
              <a:ext cx="9537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/>
                <a:t>docker run </a:t>
              </a:r>
              <a:r>
                <a:rPr kumimoji="1" lang="ja-JP" altLang="en-US" sz="1400"/>
                <a:t>は、指定したコマンド</a:t>
              </a:r>
              <a:r>
                <a:rPr kumimoji="1" lang="en-US" altLang="ja-JP" sz="1400" dirty="0"/>
                <a:t> (</a:t>
              </a:r>
              <a:r>
                <a:rPr kumimoji="1" lang="ja-JP" altLang="en-US" sz="1400"/>
                <a:t>ここでは</a:t>
              </a:r>
              <a:r>
                <a:rPr kumimoji="1" lang="en-US" altLang="ja-JP" sz="1400" dirty="0"/>
                <a:t> /bin/bash) </a:t>
              </a:r>
              <a:r>
                <a:rPr kumimoji="1" lang="ja-JP" altLang="en-US" sz="1400"/>
                <a:t>を実行するために</a:t>
              </a:r>
              <a:r>
                <a:rPr kumimoji="1" lang="en-US" altLang="ja-JP" sz="1400" dirty="0"/>
                <a:t>docker</a:t>
              </a:r>
              <a:r>
                <a:rPr kumimoji="1" lang="ja-JP" altLang="en-US" sz="1400"/>
                <a:t>を起動するためのコマンドなので、</a:t>
              </a:r>
              <a:r>
                <a:rPr kumimoji="1" lang="en-US" altLang="ja-JP" sz="1400" dirty="0"/>
                <a:t>exit </a:t>
              </a:r>
              <a:r>
                <a:rPr kumimoji="1" lang="ja-JP" altLang="en-US" sz="1400"/>
                <a:t>して</a:t>
              </a:r>
              <a:r>
                <a:rPr kumimoji="1" lang="en-US" altLang="ja-JP" sz="1400" dirty="0"/>
                <a:t> bash shell </a:t>
              </a:r>
              <a:r>
                <a:rPr kumimoji="1" lang="ja-JP" altLang="en-US" sz="1400"/>
                <a:t>を抜けると</a:t>
              </a:r>
              <a:r>
                <a:rPr kumimoji="1" lang="en-US" altLang="ja-JP" sz="1400" dirty="0"/>
                <a:t> </a:t>
              </a:r>
              <a:r>
                <a:rPr kumimoji="1" lang="ja-JP" altLang="en-US" sz="1400"/>
                <a:t>当該</a:t>
              </a:r>
              <a:r>
                <a:rPr kumimoji="1" lang="en-US" altLang="ja-JP" sz="1400" dirty="0"/>
                <a:t> container </a:t>
              </a:r>
              <a:r>
                <a:rPr kumimoji="1" lang="ja-JP" altLang="en-US" sz="1400"/>
                <a:t>にはアクセスできなくなる（</a:t>
              </a:r>
              <a:r>
                <a:rPr kumimoji="1" lang="en-US" altLang="ja-JP" sz="1400" dirty="0"/>
                <a:t>STATUS = Exited (0)</a:t>
              </a:r>
              <a:r>
                <a:rPr kumimoji="1" lang="ja-JP" altLang="en-US" sz="1400"/>
                <a:t>になる）。その場合、</a:t>
              </a:r>
              <a:r>
                <a:rPr lang="en-US" altLang="ja-JP" sz="1400" dirty="0"/>
                <a:t> docker start 7db7391ba03c </a:t>
              </a:r>
              <a:r>
                <a:rPr lang="ja-JP" altLang="en-US" sz="1400"/>
                <a:t>（</a:t>
              </a:r>
              <a:r>
                <a:rPr lang="en-US" altLang="ja-JP" sz="1400" dirty="0"/>
                <a:t>CONTAINER ID</a:t>
              </a:r>
              <a:r>
                <a:rPr lang="ja-JP" altLang="en-US" sz="1400"/>
                <a:t>）する必要がある。</a:t>
              </a:r>
              <a:r>
                <a:rPr kumimoji="1" lang="ja-JP" altLang="en-US" sz="1400"/>
                <a:t>別ターミナルからログインするのが望ましい。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191E18-E912-764D-9744-AD1E45A9147B}"/>
              </a:ext>
            </a:extLst>
          </p:cNvPr>
          <p:cNvSpPr/>
          <p:nvPr/>
        </p:nvSpPr>
        <p:spPr>
          <a:xfrm>
            <a:off x="959538" y="3590189"/>
            <a:ext cx="6813847" cy="46166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run --name consumer -it IMAGE_ID /bin/bash</a:t>
            </a:r>
          </a:p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root@7db7391ba03c:/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runner_test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7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42ED5-36D0-D041-BA9A-FD01CB91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コンテナの停止</a:t>
            </a:r>
            <a:r>
              <a:rPr lang="en-US" altLang="ja-JP" dirty="0"/>
              <a:t> &amp; </a:t>
            </a:r>
            <a:r>
              <a:rPr lang="ja-JP" altLang="en-US"/>
              <a:t>削除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1262C-A5C1-D443-91E9-8FD8AF254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673" y="1012824"/>
            <a:ext cx="10515600" cy="5702823"/>
          </a:xfrm>
        </p:spPr>
        <p:txBody>
          <a:bodyPr>
            <a:normAutofit/>
          </a:bodyPr>
          <a:lstStyle/>
          <a:p>
            <a:r>
              <a:rPr lang="ja-JP" altLang="en-US" sz="2000"/>
              <a:t>コンテナの停止</a:t>
            </a:r>
            <a:endParaRPr lang="en-US" altLang="ja-JP" sz="2000" dirty="0"/>
          </a:p>
          <a:p>
            <a:endParaRPr lang="en-US" altLang="ja-JP" sz="2000" dirty="0"/>
          </a:p>
          <a:p>
            <a:pPr marL="383400" lvl="1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コンテナの削除</a:t>
            </a:r>
            <a:endParaRPr lang="en-US" altLang="ja-JP" sz="2000" dirty="0"/>
          </a:p>
          <a:p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/>
              <a:t>コンテナイメージの削除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/>
              <a:t>キャッシュデータも含めた全削除</a:t>
            </a:r>
            <a:endParaRPr lang="en-US" altLang="ja-JP" sz="2000" dirty="0"/>
          </a:p>
          <a:p>
            <a:endParaRPr lang="en-US" altLang="ja-JP" sz="20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ABD590-8556-794E-B29F-C44AC64C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BD2D5B8-3169-984D-A2AF-EC48E31ADE40}"/>
              </a:ext>
            </a:extLst>
          </p:cNvPr>
          <p:cNvSpPr/>
          <p:nvPr/>
        </p:nvSpPr>
        <p:spPr>
          <a:xfrm>
            <a:off x="908170" y="308673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rm -f CONTAINER_ID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FB5B71B-AB38-994D-8AB8-1E5B2E5B994E}"/>
              </a:ext>
            </a:extLst>
          </p:cNvPr>
          <p:cNvSpPr/>
          <p:nvPr/>
        </p:nvSpPr>
        <p:spPr>
          <a:xfrm>
            <a:off x="908169" y="1493837"/>
            <a:ext cx="6095999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root@5d731a71974f:/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/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cefore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# exit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9BDA4F-8EDF-AC47-81D0-690723BCA994}"/>
              </a:ext>
            </a:extLst>
          </p:cNvPr>
          <p:cNvSpPr/>
          <p:nvPr/>
        </p:nvSpPr>
        <p:spPr>
          <a:xfrm>
            <a:off x="908168" y="2141442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stop CONTAINER_ID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9722103-9621-9540-BD1E-F1C046478550}"/>
              </a:ext>
            </a:extLst>
          </p:cNvPr>
          <p:cNvSpPr txBox="1"/>
          <p:nvPr/>
        </p:nvSpPr>
        <p:spPr>
          <a:xfrm>
            <a:off x="3452502" y="177646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or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BCD848D-804F-0E4C-A5D7-C9173518DEDA}"/>
              </a:ext>
            </a:extLst>
          </p:cNvPr>
          <p:cNvSpPr/>
          <p:nvPr/>
        </p:nvSpPr>
        <p:spPr>
          <a:xfrm>
            <a:off x="908168" y="4439560"/>
            <a:ext cx="6096000" cy="27699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% docker </a:t>
            </a:r>
            <a:r>
              <a:rPr lang="en-US" altLang="ja-JP" sz="1200" dirty="0" err="1">
                <a:solidFill>
                  <a:srgbClr val="F2F2F2"/>
                </a:solidFill>
                <a:latin typeface="Monaco" pitchFamily="2" charset="0"/>
              </a:rPr>
              <a:t>rmi</a:t>
            </a:r>
            <a:r>
              <a:rPr lang="en-US" altLang="ja-JP" sz="1200" dirty="0">
                <a:solidFill>
                  <a:srgbClr val="F2F2F2"/>
                </a:solidFill>
                <a:latin typeface="Monaco" pitchFamily="2" charset="0"/>
              </a:rPr>
              <a:t> IMAGE_ID</a:t>
            </a:r>
            <a:endParaRPr lang="en-US" altLang="ja-JP" sz="12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A68FCAF-1445-E047-96D5-1E34FF083795}"/>
              </a:ext>
            </a:extLst>
          </p:cNvPr>
          <p:cNvSpPr/>
          <p:nvPr/>
        </p:nvSpPr>
        <p:spPr>
          <a:xfrm>
            <a:off x="908168" y="5648948"/>
            <a:ext cx="6096000" cy="6001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% docker builder prune   </a:t>
            </a:r>
          </a:p>
          <a:p>
            <a:r>
              <a:rPr lang="en-US" altLang="ja-JP" sz="1100" dirty="0">
                <a:solidFill>
                  <a:srgbClr val="F2F2F2"/>
                </a:solidFill>
                <a:latin typeface="Monaco" pitchFamily="2" charset="0"/>
              </a:rPr>
              <a:t>WARNING! This will remove all dangling build cache. Are you sure you want to continue? [y/N] y</a:t>
            </a:r>
            <a:endParaRPr lang="en-US" altLang="ja-JP" sz="1100" dirty="0">
              <a:solidFill>
                <a:srgbClr val="F2F2F2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6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2A155-164B-4D40-A74C-D9CAB73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Docker Desktop </a:t>
            </a:r>
            <a:r>
              <a:rPr kumimoji="1" lang="ja-JP" altLang="en-US"/>
              <a:t>によるコンテナ操作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6CFB3F-6EAE-6941-B428-FB0288164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F6148-85E7-D04E-BCE7-AA55DEF7F0B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F8097C-032E-AC42-AA71-AFC1C49B9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76" y="986044"/>
            <a:ext cx="9670892" cy="549794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0B5831D-BB70-8741-B717-9FAC26594E10}"/>
              </a:ext>
            </a:extLst>
          </p:cNvPr>
          <p:cNvSpPr/>
          <p:nvPr/>
        </p:nvSpPr>
        <p:spPr>
          <a:xfrm>
            <a:off x="9983337" y="1113003"/>
            <a:ext cx="476715" cy="177915"/>
          </a:xfrm>
          <a:prstGeom prst="rect">
            <a:avLst/>
          </a:prstGeom>
          <a:solidFill>
            <a:srgbClr val="41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C5DA1CC-C412-E043-ACBE-B8FDB733F905}"/>
              </a:ext>
            </a:extLst>
          </p:cNvPr>
          <p:cNvSpPr txBox="1"/>
          <p:nvPr/>
        </p:nvSpPr>
        <p:spPr>
          <a:xfrm>
            <a:off x="3901754" y="2782669"/>
            <a:ext cx="5862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CLI</a:t>
            </a:r>
            <a:r>
              <a:rPr kumimoji="1" lang="ja-JP" altLang="en-US"/>
              <a:t>（コマンドラインインタフェース）・起動・停止・削除</a:t>
            </a:r>
            <a:r>
              <a:rPr kumimoji="1" lang="en-US" altLang="ja-JP" dirty="0"/>
              <a:t> </a:t>
            </a:r>
            <a:r>
              <a:rPr kumimoji="1" lang="ja-JP" altLang="en-US"/>
              <a:t>などを</a:t>
            </a:r>
            <a:endParaRPr kumimoji="1" lang="en-US" altLang="ja-JP" dirty="0"/>
          </a:p>
          <a:p>
            <a:r>
              <a:rPr kumimoji="1" lang="ja-JP" altLang="en-US"/>
              <a:t>ワンクリックで実行可能</a:t>
            </a:r>
            <a:endParaRPr kumimoji="1" lang="en-US" altLang="ja-JP" dirty="0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74801EA9-0167-7149-B85F-F8B386D795A4}"/>
              </a:ext>
            </a:extLst>
          </p:cNvPr>
          <p:cNvSpPr/>
          <p:nvPr/>
        </p:nvSpPr>
        <p:spPr>
          <a:xfrm rot="21337642">
            <a:off x="7759284" y="2148538"/>
            <a:ext cx="1450427" cy="504497"/>
          </a:xfrm>
          <a:custGeom>
            <a:avLst/>
            <a:gdLst>
              <a:gd name="connsiteX0" fmla="*/ 0 w 1450427"/>
              <a:gd name="connsiteY0" fmla="*/ 504497 h 504497"/>
              <a:gd name="connsiteX1" fmla="*/ 811924 w 1450427"/>
              <a:gd name="connsiteY1" fmla="*/ 291662 h 504497"/>
              <a:gd name="connsiteX2" fmla="*/ 756744 w 1450427"/>
              <a:gd name="connsiteY2" fmla="*/ 402021 h 504497"/>
              <a:gd name="connsiteX3" fmla="*/ 693682 w 1450427"/>
              <a:gd name="connsiteY3" fmla="*/ 228600 h 504497"/>
              <a:gd name="connsiteX4" fmla="*/ 1450427 w 1450427"/>
              <a:gd name="connsiteY4" fmla="*/ 0 h 50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0427" h="504497">
                <a:moveTo>
                  <a:pt x="0" y="504497"/>
                </a:moveTo>
                <a:cubicBezTo>
                  <a:pt x="342900" y="406619"/>
                  <a:pt x="685800" y="308741"/>
                  <a:pt x="811924" y="291662"/>
                </a:cubicBezTo>
                <a:cubicBezTo>
                  <a:pt x="938048" y="274583"/>
                  <a:pt x="776451" y="412531"/>
                  <a:pt x="756744" y="402021"/>
                </a:cubicBezTo>
                <a:cubicBezTo>
                  <a:pt x="737037" y="391511"/>
                  <a:pt x="578068" y="295603"/>
                  <a:pt x="693682" y="228600"/>
                </a:cubicBezTo>
                <a:cubicBezTo>
                  <a:pt x="809296" y="161597"/>
                  <a:pt x="1129861" y="80798"/>
                  <a:pt x="1450427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12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暖かみのある青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15383</TotalTime>
  <Words>2140</Words>
  <Application>Microsoft Macintosh PowerPoint</Application>
  <PresentationFormat>ワイド画面</PresentationFormat>
  <Paragraphs>400</Paragraphs>
  <Slides>22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.Hiragino Kaku Gothic Interface W3</vt:lpstr>
      <vt:lpstr>游ゴシック</vt:lpstr>
      <vt:lpstr>Arial</vt:lpstr>
      <vt:lpstr>Helvetica</vt:lpstr>
      <vt:lpstr>Monaco</vt:lpstr>
      <vt:lpstr>Segoe UI</vt:lpstr>
      <vt:lpstr>Office テーマ</vt:lpstr>
      <vt:lpstr>第19回ICN研究会ワークショップ  Practice A: Cefore/Docker を用いた  ICN マルチキャストストリーミング</vt:lpstr>
      <vt:lpstr>Contents</vt:lpstr>
      <vt:lpstr>Practice1: Cefore/Docker を用いたICNマルチキャストストリーミング</vt:lpstr>
      <vt:lpstr>Docker </vt:lpstr>
      <vt:lpstr>Cefore/Docker image のダウンロード</vt:lpstr>
      <vt:lpstr>コンテナの作成（ビルド） </vt:lpstr>
      <vt:lpstr>コンテナの起動 &amp; ログイン</vt:lpstr>
      <vt:lpstr>コンテナの停止 &amp; 削除</vt:lpstr>
      <vt:lpstr>Docker Desktop によるコンテナ操作</vt:lpstr>
      <vt:lpstr>docker-compose による環境構築のすすめ1</vt:lpstr>
      <vt:lpstr>docker-compose による環境構築のすすめ2</vt:lpstr>
      <vt:lpstr>サンプルコード（cefore/2021-hands-on）</vt:lpstr>
      <vt:lpstr>TCP/UDPソケットバッファサイズの調整</vt:lpstr>
      <vt:lpstr>Practice A-1: グローバル通信</vt:lpstr>
      <vt:lpstr>Practice A-1 [Pending...]</vt:lpstr>
      <vt:lpstr>Practice A-1 [Pending...]</vt:lpstr>
      <vt:lpstr>Practice A-2: ローカル通信</vt:lpstr>
      <vt:lpstr>Practice A-2 [Pending...]</vt:lpstr>
      <vt:lpstr>Practice A-2 [Pending...]</vt:lpstr>
      <vt:lpstr>Practice A-3 [Pending...]</vt:lpstr>
      <vt:lpstr>トラブルシューティング</vt:lpstr>
      <vt:lpstr>まとめ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速水 祐作</dc:creator>
  <cp:keywords/>
  <dc:description/>
  <cp:lastModifiedBy>速水 祐作</cp:lastModifiedBy>
  <cp:revision>529</cp:revision>
  <cp:lastPrinted>2021-08-20T02:41:26Z</cp:lastPrinted>
  <dcterms:created xsi:type="dcterms:W3CDTF">2020-12-01T01:48:06Z</dcterms:created>
  <dcterms:modified xsi:type="dcterms:W3CDTF">2021-08-20T07:45:11Z</dcterms:modified>
  <cp:category/>
</cp:coreProperties>
</file>